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8" r:id="rId32"/>
    <p:sldId id="289" r:id="rId33"/>
    <p:sldId id="290" r:id="rId34"/>
    <p:sldId id="291" r:id="rId35"/>
    <p:sldId id="292" r:id="rId36"/>
    <p:sldId id="293" r:id="rId37"/>
    <p:sldId id="294" r:id="rId38"/>
    <p:sldId id="295" r:id="rId39"/>
    <p:sldId id="297" r:id="rId40"/>
    <p:sldId id="286" r:id="rId41"/>
  </p:sldIdLst>
  <p:sldSz cx="9144000" cy="5143500" type="screen16x9"/>
  <p:notesSz cx="6858000" cy="9144000"/>
  <p:embeddedFontLst>
    <p:embeddedFont>
      <p:font typeface="Lato" panose="020B0604020202020204" charset="0"/>
      <p:regular r:id="rId43"/>
      <p:bold r:id="rId44"/>
      <p:italic r:id="rId45"/>
      <p:boldItalic r:id="rId46"/>
    </p:embeddedFont>
    <p:embeddedFont>
      <p:font typeface="Montserrat" panose="020B0604020202020204"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cf76e3b1fd_0_7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cf76e3b1fd_0_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cf76e3b1fd_0_7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cf76e3b1fd_0_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cf76e3b1fd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cf76e3b1fd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f76e3b1fd_0_8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f76e3b1fd_0_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cf76e3b1fd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cf76e3b1fd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f76e3b1fd_0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f76e3b1fd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cf76e3b1fd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cf76e3b1fd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cf76e3b1fd_0_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cf76e3b1fd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cd13db246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cd13db246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cd13db246b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cd13db246b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cd13db246b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cd13db246b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d13db246b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cd13db246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d143c4ed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d143c4e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cd143c4ed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cd143c4ed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f87997393_0_1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cd13db246b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cd13db246b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cd13db246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cd13db246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cd13db246b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cd13db246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cd13db246b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cd13db246b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cd13db246b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cd13db246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d09b895a3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d09b895a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d143c4e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d143c4e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915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d143c4e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d143c4e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1726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cd143c4ed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cd143c4ed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350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f87997393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113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d13db246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cd13db246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970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d13db246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cd13db246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6029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d13db246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cd13db246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544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d13db246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cd13db246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96929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cd13db246b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cd13db246b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636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cf76e3b1fd_0_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cf76e3b1fd_0_9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87997393_0_1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8799739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cf76e3b1fd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cf76e3b1fd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cf76e3b1fd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cf76e3b1f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f87997393_0_8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421475" y="1268900"/>
            <a:ext cx="5017500" cy="233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700" b="1"/>
              <a:t>SP-IMLA</a:t>
            </a:r>
            <a:endParaRPr sz="2700" b="1"/>
          </a:p>
          <a:p>
            <a:pPr marL="0" lvl="0" indent="0" algn="ctr" rtl="0">
              <a:spcBef>
                <a:spcPts val="0"/>
              </a:spcBef>
              <a:spcAft>
                <a:spcPts val="0"/>
              </a:spcAft>
              <a:buNone/>
            </a:pPr>
            <a:r>
              <a:rPr lang="en-GB" sz="2700"/>
              <a:t>STROKE PREDICTION USING AN INTEGRATED MACHINE LEARNING APPROACH</a:t>
            </a:r>
            <a:endParaRPr sz="2700"/>
          </a:p>
        </p:txBody>
      </p:sp>
      <p:sp>
        <p:nvSpPr>
          <p:cNvPr id="229" name="Google Shape;229;p17"/>
          <p:cNvSpPr txBox="1"/>
          <p:nvPr/>
        </p:nvSpPr>
        <p:spPr>
          <a:xfrm>
            <a:off x="5780975" y="4049600"/>
            <a:ext cx="2994600" cy="646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MRITUNJAY MEHTA</a:t>
            </a:r>
            <a:endParaRPr sz="1500">
              <a:solidFill>
                <a:schemeClr val="lt1"/>
              </a:solidFill>
              <a:latin typeface="Lato"/>
              <a:ea typeface="Lato"/>
              <a:cs typeface="Lato"/>
              <a:sym typeface="Lato"/>
            </a:endParaRPr>
          </a:p>
          <a:p>
            <a:pPr marL="457200" lvl="0" indent="-323850" algn="l" rtl="0">
              <a:spcBef>
                <a:spcPts val="0"/>
              </a:spcBef>
              <a:spcAft>
                <a:spcPts val="0"/>
              </a:spcAft>
              <a:buClr>
                <a:schemeClr val="lt1"/>
              </a:buClr>
              <a:buSzPts val="1500"/>
              <a:buFont typeface="Lato"/>
              <a:buChar char="-"/>
            </a:pPr>
            <a:r>
              <a:rPr lang="en-GB" sz="1500">
                <a:solidFill>
                  <a:schemeClr val="lt1"/>
                </a:solidFill>
                <a:latin typeface="Lato"/>
                <a:ea typeface="Lato"/>
                <a:cs typeface="Lato"/>
                <a:sym typeface="Lato"/>
              </a:rPr>
              <a:t>ASHIMA GARG</a:t>
            </a:r>
            <a:endParaRPr sz="15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26"/>
          <p:cNvPicPr preferRelativeResize="0"/>
          <p:nvPr/>
        </p:nvPicPr>
        <p:blipFill rotWithShape="1">
          <a:blip r:embed="rId3">
            <a:alphaModFix/>
          </a:blip>
          <a:srcRect l="4931" r="4922"/>
          <a:stretch/>
        </p:blipFill>
        <p:spPr>
          <a:xfrm>
            <a:off x="4572000" y="472775"/>
            <a:ext cx="4140401" cy="2994590"/>
          </a:xfrm>
          <a:prstGeom prst="rect">
            <a:avLst/>
          </a:prstGeom>
          <a:noFill/>
          <a:ln>
            <a:noFill/>
          </a:ln>
        </p:spPr>
      </p:pic>
      <p:sp>
        <p:nvSpPr>
          <p:cNvPr id="370" name="Google Shape;370;p26"/>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371" name="Google Shape;371;p26"/>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Hypertension</a:t>
            </a:r>
            <a:endParaRPr/>
          </a:p>
        </p:txBody>
      </p:sp>
      <p:grpSp>
        <p:nvGrpSpPr>
          <p:cNvPr id="372" name="Google Shape;372;p26"/>
          <p:cNvGrpSpPr/>
          <p:nvPr/>
        </p:nvGrpSpPr>
        <p:grpSpPr>
          <a:xfrm>
            <a:off x="818675" y="3071800"/>
            <a:ext cx="1018200" cy="1018200"/>
            <a:chOff x="1359550" y="3154500"/>
            <a:chExt cx="1018200" cy="1018200"/>
          </a:xfrm>
        </p:grpSpPr>
        <p:sp>
          <p:nvSpPr>
            <p:cNvPr id="373" name="Google Shape;373;p26"/>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6"/>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6"/>
            <p:cNvSpPr/>
            <p:nvPr/>
          </p:nvSpPr>
          <p:spPr>
            <a:xfrm>
              <a:off x="1409800" y="3204750"/>
              <a:ext cx="917700" cy="917700"/>
            </a:xfrm>
            <a:prstGeom prst="pie">
              <a:avLst>
                <a:gd name="adj1" fmla="val 1759232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6"/>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26"/>
          <p:cNvSpPr txBox="1"/>
          <p:nvPr/>
        </p:nvSpPr>
        <p:spPr>
          <a:xfrm>
            <a:off x="797075" y="427781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0</a:t>
            </a:r>
            <a:endParaRPr sz="1200">
              <a:solidFill>
                <a:schemeClr val="lt1"/>
              </a:solidFill>
              <a:latin typeface="Lato"/>
              <a:ea typeface="Lato"/>
              <a:cs typeface="Lato"/>
              <a:sym typeface="Lato"/>
            </a:endParaRPr>
          </a:p>
        </p:txBody>
      </p:sp>
      <p:sp>
        <p:nvSpPr>
          <p:cNvPr id="378" name="Google Shape;378;p26"/>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96.62%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79" name="Google Shape;379;p26"/>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6"/>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6"/>
          <p:cNvSpPr/>
          <p:nvPr/>
        </p:nvSpPr>
        <p:spPr>
          <a:xfrm>
            <a:off x="867300" y="1916025"/>
            <a:ext cx="917700" cy="917700"/>
          </a:xfrm>
          <a:prstGeom prst="pie">
            <a:avLst>
              <a:gd name="adj1" fmla="val 15035117"/>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6"/>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6"/>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3.37%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84" name="Google Shape;384;p26"/>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6"/>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6"/>
          <p:cNvSpPr/>
          <p:nvPr/>
        </p:nvSpPr>
        <p:spPr>
          <a:xfrm>
            <a:off x="2176351" y="1916025"/>
            <a:ext cx="917700" cy="917700"/>
          </a:xfrm>
          <a:prstGeom prst="pie">
            <a:avLst>
              <a:gd name="adj1" fmla="val 1293857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6"/>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6"/>
          <p:cNvSpPr txBox="1"/>
          <p:nvPr/>
        </p:nvSpPr>
        <p:spPr>
          <a:xfrm>
            <a:off x="2369575" y="2219300"/>
            <a:ext cx="656100" cy="27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sz="1000" b="1">
                <a:solidFill>
                  <a:schemeClr val="lt1"/>
                </a:solidFill>
                <a:latin typeface="Lato"/>
                <a:ea typeface="Lato"/>
                <a:cs typeface="Lato"/>
                <a:sym typeface="Lato"/>
              </a:rPr>
              <a:t>16.66%</a:t>
            </a:r>
            <a:endParaRPr b="1">
              <a:solidFill>
                <a:schemeClr val="lt1"/>
              </a:solidFill>
              <a:latin typeface="Lato"/>
              <a:ea typeface="Lato"/>
              <a:cs typeface="Lato"/>
              <a:sym typeface="Lato"/>
            </a:endParaRPr>
          </a:p>
        </p:txBody>
      </p:sp>
      <p:sp>
        <p:nvSpPr>
          <p:cNvPr id="389" name="Google Shape;389;p26"/>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6"/>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6"/>
          <p:cNvSpPr/>
          <p:nvPr/>
        </p:nvSpPr>
        <p:spPr>
          <a:xfrm>
            <a:off x="2177109" y="3122050"/>
            <a:ext cx="917700" cy="917700"/>
          </a:xfrm>
          <a:prstGeom prst="pie">
            <a:avLst>
              <a:gd name="adj1" fmla="val 1961906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6"/>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6"/>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1</a:t>
            </a:r>
            <a:endParaRPr sz="1200">
              <a:solidFill>
                <a:schemeClr val="lt1"/>
              </a:solidFill>
              <a:latin typeface="Lato"/>
              <a:ea typeface="Lato"/>
              <a:cs typeface="Lato"/>
              <a:sym typeface="Lato"/>
            </a:endParaRPr>
          </a:p>
        </p:txBody>
      </p:sp>
      <p:sp>
        <p:nvSpPr>
          <p:cNvPr id="394" name="Google Shape;394;p26"/>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83.33%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95" name="Google Shape;395;p26"/>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396" name="Google Shape;396;p26"/>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397" name="Google Shape;397;p26"/>
          <p:cNvSpPr txBox="1">
            <a:spLocks noGrp="1"/>
          </p:cNvSpPr>
          <p:nvPr>
            <p:ph type="subTitle" idx="4294967295"/>
          </p:nvPr>
        </p:nvSpPr>
        <p:spPr>
          <a:xfrm>
            <a:off x="4572000" y="3769300"/>
            <a:ext cx="3821700" cy="917700"/>
          </a:xfrm>
          <a:prstGeom prst="rect">
            <a:avLst/>
          </a:prstGeom>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SzPts val="1500"/>
              <a:buChar char="●"/>
            </a:pPr>
            <a:r>
              <a:rPr lang="en-GB" sz="1500"/>
              <a:t>People having hypertension are more prone to strokes.</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27"/>
          <p:cNvPicPr preferRelativeResize="0"/>
          <p:nvPr/>
        </p:nvPicPr>
        <p:blipFill rotWithShape="1">
          <a:blip r:embed="rId3">
            <a:alphaModFix/>
          </a:blip>
          <a:srcRect l="3201" r="3191"/>
          <a:stretch/>
        </p:blipFill>
        <p:spPr>
          <a:xfrm>
            <a:off x="4572000" y="472775"/>
            <a:ext cx="4140400" cy="2994590"/>
          </a:xfrm>
          <a:prstGeom prst="rect">
            <a:avLst/>
          </a:prstGeom>
          <a:noFill/>
          <a:ln>
            <a:noFill/>
          </a:ln>
        </p:spPr>
      </p:pic>
      <p:sp>
        <p:nvSpPr>
          <p:cNvPr id="403" name="Google Shape;403;p27"/>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404" name="Google Shape;404;p27"/>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Heart Disease</a:t>
            </a:r>
            <a:endParaRPr/>
          </a:p>
        </p:txBody>
      </p:sp>
      <p:grpSp>
        <p:nvGrpSpPr>
          <p:cNvPr id="405" name="Google Shape;405;p27"/>
          <p:cNvGrpSpPr/>
          <p:nvPr/>
        </p:nvGrpSpPr>
        <p:grpSpPr>
          <a:xfrm>
            <a:off x="818675" y="3071800"/>
            <a:ext cx="1018200" cy="1018200"/>
            <a:chOff x="1359550" y="3154500"/>
            <a:chExt cx="1018200" cy="1018200"/>
          </a:xfrm>
        </p:grpSpPr>
        <p:sp>
          <p:nvSpPr>
            <p:cNvPr id="406" name="Google Shape;406;p27"/>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7"/>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7"/>
            <p:cNvSpPr/>
            <p:nvPr/>
          </p:nvSpPr>
          <p:spPr>
            <a:xfrm>
              <a:off x="1409800" y="3204750"/>
              <a:ext cx="917700" cy="917700"/>
            </a:xfrm>
            <a:prstGeom prst="pie">
              <a:avLst>
                <a:gd name="adj1" fmla="val 1756286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7"/>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27"/>
          <p:cNvSpPr txBox="1"/>
          <p:nvPr/>
        </p:nvSpPr>
        <p:spPr>
          <a:xfrm>
            <a:off x="797075" y="427781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0</a:t>
            </a:r>
            <a:endParaRPr sz="1200">
              <a:solidFill>
                <a:schemeClr val="lt1"/>
              </a:solidFill>
              <a:latin typeface="Lato"/>
              <a:ea typeface="Lato"/>
              <a:cs typeface="Lato"/>
              <a:sym typeface="Lato"/>
            </a:endParaRPr>
          </a:p>
        </p:txBody>
      </p:sp>
      <p:sp>
        <p:nvSpPr>
          <p:cNvPr id="411" name="Google Shape;411;p27"/>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96.35%</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12" name="Google Shape;412;p27"/>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7"/>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7"/>
          <p:cNvSpPr/>
          <p:nvPr/>
        </p:nvSpPr>
        <p:spPr>
          <a:xfrm>
            <a:off x="867300" y="1916025"/>
            <a:ext cx="917700" cy="917700"/>
          </a:xfrm>
          <a:prstGeom prst="pie">
            <a:avLst>
              <a:gd name="adj1" fmla="val 1489422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7"/>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7"/>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3.64%</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17" name="Google Shape;417;p27"/>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7"/>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a:off x="2168850" y="1916023"/>
            <a:ext cx="917700" cy="824100"/>
          </a:xfrm>
          <a:prstGeom prst="pie">
            <a:avLst>
              <a:gd name="adj1" fmla="val 984881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7"/>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7"/>
          <p:cNvSpPr txBox="1"/>
          <p:nvPr/>
        </p:nvSpPr>
        <p:spPr>
          <a:xfrm>
            <a:off x="2307775"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28.57%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22" name="Google Shape;422;p27"/>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a:off x="2177109" y="3122050"/>
            <a:ext cx="917700" cy="917700"/>
          </a:xfrm>
          <a:prstGeom prst="pie">
            <a:avLst>
              <a:gd name="adj1" fmla="val 103843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1</a:t>
            </a:r>
            <a:endParaRPr sz="1200">
              <a:solidFill>
                <a:schemeClr val="lt1"/>
              </a:solidFill>
              <a:latin typeface="Lato"/>
              <a:ea typeface="Lato"/>
              <a:cs typeface="Lato"/>
              <a:sym typeface="Lato"/>
            </a:endParaRPr>
          </a:p>
        </p:txBody>
      </p:sp>
      <p:sp>
        <p:nvSpPr>
          <p:cNvPr id="427" name="Google Shape;427;p27"/>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71.42%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28" name="Google Shape;428;p27"/>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429" name="Google Shape;429;p27"/>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430" name="Google Shape;430;p27"/>
          <p:cNvSpPr txBox="1">
            <a:spLocks noGrp="1"/>
          </p:cNvSpPr>
          <p:nvPr>
            <p:ph type="subTitle" idx="4294967295"/>
          </p:nvPr>
        </p:nvSpPr>
        <p:spPr>
          <a:xfrm>
            <a:off x="4572000" y="3769300"/>
            <a:ext cx="3511200" cy="917700"/>
          </a:xfrm>
          <a:prstGeom prst="rect">
            <a:avLst/>
          </a:prstGeom>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SzPts val="1500"/>
              <a:buChar char="●"/>
            </a:pPr>
            <a:r>
              <a:rPr lang="en-GB" sz="1500"/>
              <a:t>People having heart disease are are very much likely to develop stroke attacks.</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Google Shape;435;p28"/>
          <p:cNvPicPr preferRelativeResize="0"/>
          <p:nvPr/>
        </p:nvPicPr>
        <p:blipFill rotWithShape="1">
          <a:blip r:embed="rId3">
            <a:alphaModFix/>
          </a:blip>
          <a:srcRect l="4421" r="4421"/>
          <a:stretch/>
        </p:blipFill>
        <p:spPr>
          <a:xfrm>
            <a:off x="4572000" y="472775"/>
            <a:ext cx="4140399" cy="2994591"/>
          </a:xfrm>
          <a:prstGeom prst="rect">
            <a:avLst/>
          </a:prstGeom>
          <a:noFill/>
          <a:ln>
            <a:noFill/>
          </a:ln>
        </p:spPr>
      </p:pic>
      <p:sp>
        <p:nvSpPr>
          <p:cNvPr id="436" name="Google Shape;436;p28"/>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437" name="Google Shape;437;p28"/>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Ever Married</a:t>
            </a:r>
            <a:endParaRPr/>
          </a:p>
        </p:txBody>
      </p:sp>
      <p:grpSp>
        <p:nvGrpSpPr>
          <p:cNvPr id="438" name="Google Shape;438;p28"/>
          <p:cNvGrpSpPr/>
          <p:nvPr/>
        </p:nvGrpSpPr>
        <p:grpSpPr>
          <a:xfrm>
            <a:off x="818675" y="3071800"/>
            <a:ext cx="1018200" cy="1018200"/>
            <a:chOff x="1359550" y="3154500"/>
            <a:chExt cx="1018200" cy="1018200"/>
          </a:xfrm>
        </p:grpSpPr>
        <p:sp>
          <p:nvSpPr>
            <p:cNvPr id="439" name="Google Shape;439;p28"/>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1409800" y="3204750"/>
              <a:ext cx="917700" cy="917700"/>
            </a:xfrm>
            <a:prstGeom prst="pie">
              <a:avLst>
                <a:gd name="adj1" fmla="val 18864952"/>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28"/>
          <p:cNvSpPr txBox="1"/>
          <p:nvPr/>
        </p:nvSpPr>
        <p:spPr>
          <a:xfrm>
            <a:off x="797075"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Yes</a:t>
            </a:r>
            <a:endParaRPr sz="1200">
              <a:solidFill>
                <a:schemeClr val="lt1"/>
              </a:solidFill>
              <a:latin typeface="Lato"/>
              <a:ea typeface="Lato"/>
              <a:cs typeface="Lato"/>
              <a:sym typeface="Lato"/>
            </a:endParaRPr>
          </a:p>
        </p:txBody>
      </p:sp>
      <p:sp>
        <p:nvSpPr>
          <p:cNvPr id="444" name="Google Shape;444;p28"/>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90.43%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45" name="Google Shape;445;p28"/>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867300" y="1916025"/>
            <a:ext cx="917700" cy="917700"/>
          </a:xfrm>
          <a:prstGeom prst="pie">
            <a:avLst>
              <a:gd name="adj1" fmla="val 13760005"/>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9.56%</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50" name="Google Shape;450;p28"/>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2176351" y="1916025"/>
            <a:ext cx="917700" cy="917700"/>
          </a:xfrm>
          <a:prstGeom prst="pie">
            <a:avLst>
              <a:gd name="adj1" fmla="val 15567514"/>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txBox="1"/>
          <p:nvPr/>
        </p:nvSpPr>
        <p:spPr>
          <a:xfrm>
            <a:off x="2369577" y="2219300"/>
            <a:ext cx="594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0.82%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55" name="Google Shape;455;p28"/>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2177109" y="3122050"/>
            <a:ext cx="917700" cy="917700"/>
          </a:xfrm>
          <a:prstGeom prst="pie">
            <a:avLst>
              <a:gd name="adj1" fmla="val 1686069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No</a:t>
            </a:r>
            <a:endParaRPr sz="1200">
              <a:solidFill>
                <a:schemeClr val="lt1"/>
              </a:solidFill>
              <a:latin typeface="Lato"/>
              <a:ea typeface="Lato"/>
              <a:cs typeface="Lato"/>
              <a:sym typeface="Lato"/>
            </a:endParaRPr>
          </a:p>
        </p:txBody>
      </p:sp>
      <p:sp>
        <p:nvSpPr>
          <p:cNvPr id="460" name="Google Shape;460;p28"/>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99.17%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61" name="Google Shape;461;p28"/>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462" name="Google Shape;462;p28"/>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463" name="Google Shape;463;p28"/>
          <p:cNvSpPr txBox="1">
            <a:spLocks noGrp="1"/>
          </p:cNvSpPr>
          <p:nvPr>
            <p:ph type="subTitle" idx="4294967295"/>
          </p:nvPr>
        </p:nvSpPr>
        <p:spPr>
          <a:xfrm>
            <a:off x="4572000" y="3769300"/>
            <a:ext cx="3511200" cy="848400"/>
          </a:xfrm>
          <a:prstGeom prst="rect">
            <a:avLst/>
          </a:prstGeom>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SzPts val="1500"/>
              <a:buChar char="●"/>
            </a:pPr>
            <a:r>
              <a:rPr lang="en-GB" sz="1500"/>
              <a:t>Married people are more prone to have stroke attacks.</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29"/>
          <p:cNvPicPr preferRelativeResize="0"/>
          <p:nvPr/>
        </p:nvPicPr>
        <p:blipFill rotWithShape="1">
          <a:blip r:embed="rId3">
            <a:alphaModFix/>
          </a:blip>
          <a:srcRect t="2134" b="2134"/>
          <a:stretch/>
        </p:blipFill>
        <p:spPr>
          <a:xfrm>
            <a:off x="4572000" y="472775"/>
            <a:ext cx="4140400" cy="2994590"/>
          </a:xfrm>
          <a:prstGeom prst="rect">
            <a:avLst/>
          </a:prstGeom>
          <a:noFill/>
          <a:ln>
            <a:noFill/>
          </a:ln>
        </p:spPr>
      </p:pic>
      <p:sp>
        <p:nvSpPr>
          <p:cNvPr id="469" name="Google Shape;469;p29"/>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470" name="Google Shape;470;p29"/>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Residence Type</a:t>
            </a:r>
            <a:endParaRPr/>
          </a:p>
        </p:txBody>
      </p:sp>
      <p:grpSp>
        <p:nvGrpSpPr>
          <p:cNvPr id="471" name="Google Shape;471;p29"/>
          <p:cNvGrpSpPr/>
          <p:nvPr/>
        </p:nvGrpSpPr>
        <p:grpSpPr>
          <a:xfrm>
            <a:off x="818675" y="3071800"/>
            <a:ext cx="1018200" cy="1018200"/>
            <a:chOff x="1359550" y="3154500"/>
            <a:chExt cx="1018200" cy="1018200"/>
          </a:xfrm>
        </p:grpSpPr>
        <p:sp>
          <p:nvSpPr>
            <p:cNvPr id="472" name="Google Shape;472;p29"/>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9800" y="3204750"/>
              <a:ext cx="917700" cy="917700"/>
            </a:xfrm>
            <a:prstGeom prst="pie">
              <a:avLst>
                <a:gd name="adj1" fmla="val 17488152"/>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29"/>
          <p:cNvSpPr txBox="1"/>
          <p:nvPr/>
        </p:nvSpPr>
        <p:spPr>
          <a:xfrm>
            <a:off x="797075"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Urban</a:t>
            </a:r>
            <a:endParaRPr sz="1200">
              <a:solidFill>
                <a:schemeClr val="lt1"/>
              </a:solidFill>
              <a:latin typeface="Lato"/>
              <a:ea typeface="Lato"/>
              <a:cs typeface="Lato"/>
              <a:sym typeface="Lato"/>
            </a:endParaRPr>
          </a:p>
        </p:txBody>
      </p:sp>
      <p:sp>
        <p:nvSpPr>
          <p:cNvPr id="477" name="Google Shape;477;p29"/>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95.62%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78" name="Google Shape;478;p29"/>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867300" y="1916025"/>
            <a:ext cx="917700" cy="917700"/>
          </a:xfrm>
          <a:prstGeom prst="pie">
            <a:avLst>
              <a:gd name="adj1" fmla="val 14956797"/>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4.38%</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83" name="Google Shape;483;p29"/>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2176351" y="1916025"/>
            <a:ext cx="917700" cy="917700"/>
          </a:xfrm>
          <a:prstGeom prst="pie">
            <a:avLst>
              <a:gd name="adj1" fmla="val 15127033"/>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txBox="1"/>
          <p:nvPr/>
        </p:nvSpPr>
        <p:spPr>
          <a:xfrm>
            <a:off x="2369577" y="2219300"/>
            <a:ext cx="594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4.07%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88" name="Google Shape;488;p29"/>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7109" y="3122050"/>
            <a:ext cx="917700" cy="917700"/>
          </a:xfrm>
          <a:prstGeom prst="pie">
            <a:avLst>
              <a:gd name="adj1" fmla="val 17353748"/>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Rural</a:t>
            </a:r>
            <a:endParaRPr sz="1200">
              <a:solidFill>
                <a:schemeClr val="lt1"/>
              </a:solidFill>
              <a:latin typeface="Lato"/>
              <a:ea typeface="Lato"/>
              <a:cs typeface="Lato"/>
              <a:sym typeface="Lato"/>
            </a:endParaRPr>
          </a:p>
        </p:txBody>
      </p:sp>
      <p:sp>
        <p:nvSpPr>
          <p:cNvPr id="493" name="Google Shape;493;p29"/>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95.93%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494" name="Google Shape;494;p29"/>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495" name="Google Shape;495;p29"/>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496" name="Google Shape;496;p29"/>
          <p:cNvSpPr txBox="1">
            <a:spLocks noGrp="1"/>
          </p:cNvSpPr>
          <p:nvPr>
            <p:ph type="subTitle" idx="4294967295"/>
          </p:nvPr>
        </p:nvSpPr>
        <p:spPr>
          <a:xfrm>
            <a:off x="4572000" y="3769300"/>
            <a:ext cx="3511200" cy="1195500"/>
          </a:xfrm>
          <a:prstGeom prst="rect">
            <a:avLst/>
          </a:prstGeom>
        </p:spPr>
        <p:txBody>
          <a:bodyPr spcFirstLastPara="1" wrap="square" lIns="91425" tIns="91425" rIns="91425" bIns="91425" anchor="ctr" anchorCtr="0">
            <a:noAutofit/>
          </a:bodyPr>
          <a:lstStyle/>
          <a:p>
            <a:pPr marL="457200" lvl="0" indent="-323850" algn="just" rtl="0">
              <a:lnSpc>
                <a:spcPct val="100000"/>
              </a:lnSpc>
              <a:spcBef>
                <a:spcPts val="0"/>
              </a:spcBef>
              <a:spcAft>
                <a:spcPts val="0"/>
              </a:spcAft>
              <a:buSzPts val="1500"/>
              <a:buChar char="●"/>
            </a:pPr>
            <a:r>
              <a:rPr lang="en-GB" sz="1500"/>
              <a:t>Residence type doesn’t show much variation in stroke attacks.</a:t>
            </a:r>
            <a:endParaRPr sz="1500"/>
          </a:p>
          <a:p>
            <a:pPr marL="457200" lvl="0" indent="-323850" algn="just" rtl="0">
              <a:lnSpc>
                <a:spcPct val="100000"/>
              </a:lnSpc>
              <a:spcBef>
                <a:spcPts val="0"/>
              </a:spcBef>
              <a:spcAft>
                <a:spcPts val="0"/>
              </a:spcAft>
              <a:buSzPts val="1500"/>
              <a:buChar char="●"/>
            </a:pPr>
            <a:r>
              <a:rPr lang="en-GB" sz="1500"/>
              <a:t>Stroke attacks are slightly more likely to happen in urban areas than rural areas.</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501" name="Google Shape;501;p30"/>
          <p:cNvPicPr preferRelativeResize="0"/>
          <p:nvPr/>
        </p:nvPicPr>
        <p:blipFill rotWithShape="1">
          <a:blip r:embed="rId3">
            <a:alphaModFix/>
          </a:blip>
          <a:srcRect l="1286" r="1286"/>
          <a:stretch/>
        </p:blipFill>
        <p:spPr>
          <a:xfrm>
            <a:off x="4714025" y="257375"/>
            <a:ext cx="4207376" cy="3043024"/>
          </a:xfrm>
          <a:prstGeom prst="rect">
            <a:avLst/>
          </a:prstGeom>
          <a:noFill/>
          <a:ln>
            <a:noFill/>
          </a:ln>
        </p:spPr>
      </p:pic>
      <p:sp>
        <p:nvSpPr>
          <p:cNvPr id="502" name="Google Shape;502;p30"/>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503" name="Google Shape;503;p30"/>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Job Type</a:t>
            </a:r>
            <a:endParaRPr/>
          </a:p>
        </p:txBody>
      </p:sp>
      <p:grpSp>
        <p:nvGrpSpPr>
          <p:cNvPr id="504" name="Google Shape;504;p30"/>
          <p:cNvGrpSpPr/>
          <p:nvPr/>
        </p:nvGrpSpPr>
        <p:grpSpPr>
          <a:xfrm>
            <a:off x="1561665" y="3171631"/>
            <a:ext cx="910169" cy="919435"/>
            <a:chOff x="1359550" y="3154500"/>
            <a:chExt cx="1018200" cy="1018200"/>
          </a:xfrm>
        </p:grpSpPr>
        <p:sp>
          <p:nvSpPr>
            <p:cNvPr id="505" name="Google Shape;505;p30"/>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0"/>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0"/>
            <p:cNvSpPr/>
            <p:nvPr/>
          </p:nvSpPr>
          <p:spPr>
            <a:xfrm>
              <a:off x="1409800" y="3204750"/>
              <a:ext cx="917700" cy="917700"/>
            </a:xfrm>
            <a:prstGeom prst="pie">
              <a:avLst>
                <a:gd name="adj1" fmla="val 1681860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0"/>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30"/>
          <p:cNvSpPr txBox="1"/>
          <p:nvPr/>
        </p:nvSpPr>
        <p:spPr>
          <a:xfrm>
            <a:off x="1542176" y="4224179"/>
            <a:ext cx="948600" cy="39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Self - employed</a:t>
            </a:r>
            <a:endParaRPr sz="1200">
              <a:solidFill>
                <a:schemeClr val="lt1"/>
              </a:solidFill>
              <a:latin typeface="Lato"/>
              <a:ea typeface="Lato"/>
              <a:cs typeface="Lato"/>
              <a:sym typeface="Lato"/>
            </a:endParaRPr>
          </a:p>
        </p:txBody>
      </p:sp>
      <p:sp>
        <p:nvSpPr>
          <p:cNvPr id="510" name="Google Shape;510;p30"/>
          <p:cNvSpPr txBox="1"/>
          <p:nvPr/>
        </p:nvSpPr>
        <p:spPr>
          <a:xfrm>
            <a:off x="1738799" y="3490975"/>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98.18%</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11" name="Google Shape;511;p30"/>
          <p:cNvSpPr/>
          <p:nvPr/>
        </p:nvSpPr>
        <p:spPr>
          <a:xfrm>
            <a:off x="1560029" y="2082650"/>
            <a:ext cx="910200" cy="919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0"/>
          <p:cNvSpPr/>
          <p:nvPr/>
        </p:nvSpPr>
        <p:spPr>
          <a:xfrm>
            <a:off x="1604941" y="2128028"/>
            <a:ext cx="820200" cy="8286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0"/>
          <p:cNvSpPr/>
          <p:nvPr/>
        </p:nvSpPr>
        <p:spPr>
          <a:xfrm>
            <a:off x="1604941" y="2128028"/>
            <a:ext cx="820200" cy="828600"/>
          </a:xfrm>
          <a:prstGeom prst="pie">
            <a:avLst>
              <a:gd name="adj1" fmla="val 15858251"/>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0"/>
          <p:cNvSpPr/>
          <p:nvPr/>
        </p:nvSpPr>
        <p:spPr>
          <a:xfrm>
            <a:off x="1721845" y="2246144"/>
            <a:ext cx="586500" cy="59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0"/>
          <p:cNvSpPr txBox="1"/>
          <p:nvPr/>
        </p:nvSpPr>
        <p:spPr>
          <a:xfrm>
            <a:off x="1721845" y="2401894"/>
            <a:ext cx="5865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1.81%</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16" name="Google Shape;516;p30"/>
          <p:cNvSpPr/>
          <p:nvPr/>
        </p:nvSpPr>
        <p:spPr>
          <a:xfrm>
            <a:off x="2661908" y="2082650"/>
            <a:ext cx="910200" cy="919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0"/>
          <p:cNvSpPr/>
          <p:nvPr/>
        </p:nvSpPr>
        <p:spPr>
          <a:xfrm>
            <a:off x="2706820" y="2128028"/>
            <a:ext cx="820200" cy="8286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0"/>
          <p:cNvSpPr/>
          <p:nvPr/>
        </p:nvSpPr>
        <p:spPr>
          <a:xfrm>
            <a:off x="2706820" y="2128028"/>
            <a:ext cx="820200" cy="828600"/>
          </a:xfrm>
          <a:prstGeom prst="pie">
            <a:avLst>
              <a:gd name="adj1" fmla="val 14845262"/>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0"/>
          <p:cNvSpPr/>
          <p:nvPr/>
        </p:nvSpPr>
        <p:spPr>
          <a:xfrm>
            <a:off x="2823724" y="2246144"/>
            <a:ext cx="586500" cy="59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0"/>
          <p:cNvSpPr txBox="1"/>
          <p:nvPr/>
        </p:nvSpPr>
        <p:spPr>
          <a:xfrm>
            <a:off x="2787501" y="2386575"/>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5.66%</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21" name="Google Shape;521;p30"/>
          <p:cNvSpPr/>
          <p:nvPr/>
        </p:nvSpPr>
        <p:spPr>
          <a:xfrm>
            <a:off x="2662586" y="3171728"/>
            <a:ext cx="910200" cy="919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0"/>
          <p:cNvSpPr/>
          <p:nvPr/>
        </p:nvSpPr>
        <p:spPr>
          <a:xfrm>
            <a:off x="2707498" y="3217105"/>
            <a:ext cx="820200" cy="8286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0"/>
          <p:cNvSpPr/>
          <p:nvPr/>
        </p:nvSpPr>
        <p:spPr>
          <a:xfrm>
            <a:off x="2707498" y="3217105"/>
            <a:ext cx="820200" cy="828600"/>
          </a:xfrm>
          <a:prstGeom prst="pie">
            <a:avLst>
              <a:gd name="adj1" fmla="val 17712775"/>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p:nvPr/>
        </p:nvSpPr>
        <p:spPr>
          <a:xfrm>
            <a:off x="2824402" y="3335222"/>
            <a:ext cx="586500" cy="59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0"/>
          <p:cNvSpPr txBox="1"/>
          <p:nvPr/>
        </p:nvSpPr>
        <p:spPr>
          <a:xfrm>
            <a:off x="2642602" y="4224179"/>
            <a:ext cx="948600" cy="39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Govt-job</a:t>
            </a:r>
            <a:endParaRPr sz="1200">
              <a:solidFill>
                <a:schemeClr val="lt1"/>
              </a:solidFill>
              <a:latin typeface="Lato"/>
              <a:ea typeface="Lato"/>
              <a:cs typeface="Lato"/>
              <a:sym typeface="Lato"/>
            </a:endParaRPr>
          </a:p>
        </p:txBody>
      </p:sp>
      <p:sp>
        <p:nvSpPr>
          <p:cNvPr id="526" name="Google Shape;526;p30"/>
          <p:cNvSpPr txBox="1"/>
          <p:nvPr/>
        </p:nvSpPr>
        <p:spPr>
          <a:xfrm>
            <a:off x="2823624" y="3490975"/>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94.33%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27" name="Google Shape;527;p30"/>
          <p:cNvSpPr txBox="1">
            <a:spLocks noGrp="1"/>
          </p:cNvSpPr>
          <p:nvPr>
            <p:ph type="subTitle" idx="4294967295"/>
          </p:nvPr>
        </p:nvSpPr>
        <p:spPr>
          <a:xfrm>
            <a:off x="3750379" y="2338569"/>
            <a:ext cx="1219500" cy="28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528" name="Google Shape;528;p30"/>
          <p:cNvSpPr txBox="1">
            <a:spLocks noGrp="1"/>
          </p:cNvSpPr>
          <p:nvPr>
            <p:ph type="subTitle" idx="4294967295"/>
          </p:nvPr>
        </p:nvSpPr>
        <p:spPr>
          <a:xfrm>
            <a:off x="3763674" y="3468351"/>
            <a:ext cx="1219500" cy="28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grpSp>
        <p:nvGrpSpPr>
          <p:cNvPr id="529" name="Google Shape;529;p30"/>
          <p:cNvGrpSpPr/>
          <p:nvPr/>
        </p:nvGrpSpPr>
        <p:grpSpPr>
          <a:xfrm>
            <a:off x="461239" y="3171631"/>
            <a:ext cx="910169" cy="919435"/>
            <a:chOff x="1359550" y="3154500"/>
            <a:chExt cx="1018200" cy="1018200"/>
          </a:xfrm>
        </p:grpSpPr>
        <p:sp>
          <p:nvSpPr>
            <p:cNvPr id="530" name="Google Shape;530;p30"/>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409800" y="3204750"/>
              <a:ext cx="917700" cy="917700"/>
            </a:xfrm>
            <a:prstGeom prst="pie">
              <a:avLst>
                <a:gd name="adj1" fmla="val 1958131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0"/>
          <p:cNvSpPr txBox="1"/>
          <p:nvPr/>
        </p:nvSpPr>
        <p:spPr>
          <a:xfrm>
            <a:off x="441750" y="4224179"/>
            <a:ext cx="948600" cy="3939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Private</a:t>
            </a:r>
            <a:endParaRPr sz="1200">
              <a:solidFill>
                <a:schemeClr val="lt1"/>
              </a:solidFill>
              <a:latin typeface="Lato"/>
              <a:ea typeface="Lato"/>
              <a:cs typeface="Lato"/>
              <a:sym typeface="Lato"/>
            </a:endParaRPr>
          </a:p>
        </p:txBody>
      </p:sp>
      <p:sp>
        <p:nvSpPr>
          <p:cNvPr id="535" name="Google Shape;535;p30"/>
          <p:cNvSpPr txBox="1"/>
          <p:nvPr/>
        </p:nvSpPr>
        <p:spPr>
          <a:xfrm>
            <a:off x="562174" y="3490975"/>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84.33%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36" name="Google Shape;536;p30"/>
          <p:cNvSpPr/>
          <p:nvPr/>
        </p:nvSpPr>
        <p:spPr>
          <a:xfrm>
            <a:off x="459603" y="2082650"/>
            <a:ext cx="910200" cy="919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0"/>
          <p:cNvSpPr/>
          <p:nvPr/>
        </p:nvSpPr>
        <p:spPr>
          <a:xfrm>
            <a:off x="504515" y="2128028"/>
            <a:ext cx="820200" cy="8286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a:off x="504515" y="2128028"/>
            <a:ext cx="820200" cy="828600"/>
          </a:xfrm>
          <a:prstGeom prst="pie">
            <a:avLst>
              <a:gd name="adj1" fmla="val 13176593"/>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a:off x="621419" y="2246144"/>
            <a:ext cx="586500" cy="592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txBox="1"/>
          <p:nvPr/>
        </p:nvSpPr>
        <p:spPr>
          <a:xfrm>
            <a:off x="593526" y="2401900"/>
            <a:ext cx="645600" cy="244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15.66%</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541" name="Google Shape;541;p30"/>
          <p:cNvSpPr txBox="1">
            <a:spLocks noGrp="1"/>
          </p:cNvSpPr>
          <p:nvPr>
            <p:ph type="subTitle" idx="4294967295"/>
          </p:nvPr>
        </p:nvSpPr>
        <p:spPr>
          <a:xfrm>
            <a:off x="4843450" y="3490975"/>
            <a:ext cx="3511200" cy="1463100"/>
          </a:xfrm>
          <a:prstGeom prst="rect">
            <a:avLst/>
          </a:prstGeom>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SzPts val="1500"/>
              <a:buChar char="●"/>
            </a:pPr>
            <a:r>
              <a:rPr lang="en-GB" sz="1500"/>
              <a:t>People having private jobs are most prone to have stroke attacks followed by people having Govt-jobs.</a:t>
            </a:r>
            <a:endParaRPr sz="1500"/>
          </a:p>
          <a:p>
            <a:pPr marL="457200" lvl="0" indent="-323850" algn="l" rtl="0">
              <a:lnSpc>
                <a:spcPct val="100000"/>
              </a:lnSpc>
              <a:spcBef>
                <a:spcPts val="0"/>
              </a:spcBef>
              <a:spcAft>
                <a:spcPts val="0"/>
              </a:spcAft>
              <a:buSzPts val="1500"/>
              <a:buChar char="●"/>
            </a:pPr>
            <a:r>
              <a:rPr lang="en-GB" sz="1500"/>
              <a:t>People who are self employed are least prone to have stroke attacks.</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31"/>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547" name="Google Shape;547;p31"/>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Age</a:t>
            </a:r>
            <a:endParaRPr/>
          </a:p>
        </p:txBody>
      </p:sp>
      <p:pic>
        <p:nvPicPr>
          <p:cNvPr id="548" name="Google Shape;548;p31"/>
          <p:cNvPicPr preferRelativeResize="0"/>
          <p:nvPr/>
        </p:nvPicPr>
        <p:blipFill rotWithShape="1">
          <a:blip r:embed="rId3">
            <a:alphaModFix/>
          </a:blip>
          <a:srcRect r="8113" b="3250"/>
          <a:stretch/>
        </p:blipFill>
        <p:spPr>
          <a:xfrm>
            <a:off x="3138800" y="1257675"/>
            <a:ext cx="2866400" cy="3287674"/>
          </a:xfrm>
          <a:prstGeom prst="rect">
            <a:avLst/>
          </a:prstGeom>
          <a:noFill/>
          <a:ln>
            <a:noFill/>
          </a:ln>
        </p:spPr>
      </p:pic>
      <p:pic>
        <p:nvPicPr>
          <p:cNvPr id="549" name="Google Shape;549;p31"/>
          <p:cNvPicPr preferRelativeResize="0"/>
          <p:nvPr/>
        </p:nvPicPr>
        <p:blipFill rotWithShape="1">
          <a:blip r:embed="rId4">
            <a:alphaModFix/>
          </a:blip>
          <a:srcRect r="6428" b="3558"/>
          <a:stretch/>
        </p:blipFill>
        <p:spPr>
          <a:xfrm>
            <a:off x="6179450" y="472775"/>
            <a:ext cx="2782224" cy="3277100"/>
          </a:xfrm>
          <a:prstGeom prst="rect">
            <a:avLst/>
          </a:prstGeom>
          <a:noFill/>
          <a:ln>
            <a:noFill/>
          </a:ln>
        </p:spPr>
      </p:pic>
      <p:sp>
        <p:nvSpPr>
          <p:cNvPr id="550" name="Google Shape;550;p31"/>
          <p:cNvSpPr txBox="1">
            <a:spLocks noGrp="1"/>
          </p:cNvSpPr>
          <p:nvPr>
            <p:ph type="subTitle" idx="4294967295"/>
          </p:nvPr>
        </p:nvSpPr>
        <p:spPr>
          <a:xfrm>
            <a:off x="3889800" y="4705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1</a:t>
            </a:r>
            <a:endParaRPr sz="1200"/>
          </a:p>
        </p:txBody>
      </p:sp>
      <p:sp>
        <p:nvSpPr>
          <p:cNvPr id="551" name="Google Shape;551;p31"/>
          <p:cNvSpPr txBox="1">
            <a:spLocks noGrp="1"/>
          </p:cNvSpPr>
          <p:nvPr>
            <p:ph type="subTitle" idx="4294967295"/>
          </p:nvPr>
        </p:nvSpPr>
        <p:spPr>
          <a:xfrm>
            <a:off x="6888363" y="3943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0</a:t>
            </a:r>
            <a:endParaRPr sz="1200"/>
          </a:p>
        </p:txBody>
      </p:sp>
      <p:sp>
        <p:nvSpPr>
          <p:cNvPr id="552" name="Google Shape;552;p31"/>
          <p:cNvSpPr txBox="1">
            <a:spLocks noGrp="1"/>
          </p:cNvSpPr>
          <p:nvPr>
            <p:ph type="subTitle" idx="4294967295"/>
          </p:nvPr>
        </p:nvSpPr>
        <p:spPr>
          <a:xfrm>
            <a:off x="435700" y="1960125"/>
            <a:ext cx="2452800" cy="2499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500"/>
              <a:t>Notice that…</a:t>
            </a:r>
            <a:endParaRPr sz="1500"/>
          </a:p>
          <a:p>
            <a:pPr marL="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GB" sz="1500"/>
              <a:t>People below age 25 are least prone to strokes.</a:t>
            </a:r>
            <a:endParaRPr sz="1500"/>
          </a:p>
          <a:p>
            <a:pPr marL="457200" lvl="0" indent="-323850" algn="just" rtl="0">
              <a:lnSpc>
                <a:spcPct val="100000"/>
              </a:lnSpc>
              <a:spcBef>
                <a:spcPts val="0"/>
              </a:spcBef>
              <a:spcAft>
                <a:spcPts val="0"/>
              </a:spcAft>
              <a:buSzPts val="1500"/>
              <a:buChar char="●"/>
            </a:pPr>
            <a:r>
              <a:rPr lang="en-GB" sz="1500"/>
              <a:t>People above age 75 are more prone to strokes.</a:t>
            </a:r>
            <a:endParaRPr sz="1500"/>
          </a:p>
          <a:p>
            <a:pPr marL="0" lvl="0" indent="0" algn="just" rtl="0">
              <a:lnSpc>
                <a:spcPct val="100000"/>
              </a:lnSpc>
              <a:spcBef>
                <a:spcPts val="0"/>
              </a:spcBef>
              <a:spcAft>
                <a:spcPts val="0"/>
              </a:spcAft>
              <a:buNone/>
            </a:pPr>
            <a:endParaRPr sz="1500"/>
          </a:p>
          <a:p>
            <a:pPr marL="0" lvl="0" indent="0" algn="just" rtl="0">
              <a:lnSpc>
                <a:spcPct val="100000"/>
              </a:lnSpc>
              <a:spcBef>
                <a:spcPts val="0"/>
              </a:spcBef>
              <a:spcAft>
                <a:spcPts val="0"/>
              </a:spcAft>
              <a:buNone/>
            </a:pPr>
            <a:endParaRPr sz="1500"/>
          </a:p>
          <a:p>
            <a:pPr marL="0" lvl="0" indent="0" algn="just" rtl="0">
              <a:lnSpc>
                <a:spcPct val="100000"/>
              </a:lnSpc>
              <a:spcBef>
                <a:spcPts val="0"/>
              </a:spcBef>
              <a:spcAft>
                <a:spcPts val="0"/>
              </a:spcAft>
              <a:buNone/>
            </a:pPr>
            <a:endParaRPr sz="15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2"/>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558" name="Google Shape;558;p32"/>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Glucose Levels</a:t>
            </a:r>
            <a:endParaRPr/>
          </a:p>
        </p:txBody>
      </p:sp>
      <p:pic>
        <p:nvPicPr>
          <p:cNvPr id="559" name="Google Shape;559;p32"/>
          <p:cNvPicPr preferRelativeResize="0"/>
          <p:nvPr/>
        </p:nvPicPr>
        <p:blipFill rotWithShape="1">
          <a:blip r:embed="rId3">
            <a:alphaModFix/>
          </a:blip>
          <a:srcRect l="1305" r="1295"/>
          <a:stretch/>
        </p:blipFill>
        <p:spPr>
          <a:xfrm>
            <a:off x="3138800" y="1440525"/>
            <a:ext cx="2866399" cy="3287674"/>
          </a:xfrm>
          <a:prstGeom prst="rect">
            <a:avLst/>
          </a:prstGeom>
          <a:noFill/>
          <a:ln>
            <a:noFill/>
          </a:ln>
        </p:spPr>
      </p:pic>
      <p:pic>
        <p:nvPicPr>
          <p:cNvPr id="560" name="Google Shape;560;p32"/>
          <p:cNvPicPr preferRelativeResize="0"/>
          <p:nvPr/>
        </p:nvPicPr>
        <p:blipFill rotWithShape="1">
          <a:blip r:embed="rId4">
            <a:alphaModFix/>
          </a:blip>
          <a:srcRect l="1886" r="1886"/>
          <a:stretch/>
        </p:blipFill>
        <p:spPr>
          <a:xfrm>
            <a:off x="6179450" y="472775"/>
            <a:ext cx="2782224" cy="3277100"/>
          </a:xfrm>
          <a:prstGeom prst="rect">
            <a:avLst/>
          </a:prstGeom>
          <a:noFill/>
          <a:ln>
            <a:noFill/>
          </a:ln>
        </p:spPr>
      </p:pic>
      <p:sp>
        <p:nvSpPr>
          <p:cNvPr id="561" name="Google Shape;561;p32"/>
          <p:cNvSpPr txBox="1">
            <a:spLocks noGrp="1"/>
          </p:cNvSpPr>
          <p:nvPr>
            <p:ph type="subTitle" idx="4294967295"/>
          </p:nvPr>
        </p:nvSpPr>
        <p:spPr>
          <a:xfrm>
            <a:off x="3889800" y="4705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1</a:t>
            </a:r>
            <a:endParaRPr sz="1200"/>
          </a:p>
        </p:txBody>
      </p:sp>
      <p:sp>
        <p:nvSpPr>
          <p:cNvPr id="562" name="Google Shape;562;p32"/>
          <p:cNvSpPr txBox="1">
            <a:spLocks noGrp="1"/>
          </p:cNvSpPr>
          <p:nvPr>
            <p:ph type="subTitle" idx="4294967295"/>
          </p:nvPr>
        </p:nvSpPr>
        <p:spPr>
          <a:xfrm>
            <a:off x="6888363" y="3943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0</a:t>
            </a:r>
            <a:endParaRPr sz="1200"/>
          </a:p>
        </p:txBody>
      </p:sp>
      <p:sp>
        <p:nvSpPr>
          <p:cNvPr id="563" name="Google Shape;563;p32"/>
          <p:cNvSpPr txBox="1">
            <a:spLocks noGrp="1"/>
          </p:cNvSpPr>
          <p:nvPr>
            <p:ph type="subTitle" idx="4294967295"/>
          </p:nvPr>
        </p:nvSpPr>
        <p:spPr>
          <a:xfrm>
            <a:off x="435700" y="1960125"/>
            <a:ext cx="2452800" cy="2499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500"/>
              <a:t>Notice that…</a:t>
            </a:r>
            <a:endParaRPr sz="1500"/>
          </a:p>
          <a:p>
            <a:pPr marL="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GB" sz="1500"/>
              <a:t>People having lower glucose level are more prone to strokes.</a:t>
            </a:r>
            <a:endParaRPr sz="1500"/>
          </a:p>
          <a:p>
            <a:pPr marL="457200" lvl="0" indent="-323850" algn="just" rtl="0">
              <a:lnSpc>
                <a:spcPct val="100000"/>
              </a:lnSpc>
              <a:spcBef>
                <a:spcPts val="0"/>
              </a:spcBef>
              <a:spcAft>
                <a:spcPts val="0"/>
              </a:spcAft>
              <a:buSzPts val="1500"/>
              <a:buChar char="●"/>
            </a:pPr>
            <a:r>
              <a:rPr lang="en-GB" sz="1500"/>
              <a:t>People having higher glucose levels are less prone to strokes.</a:t>
            </a:r>
            <a:endParaRPr sz="1500"/>
          </a:p>
          <a:p>
            <a:pPr marL="0" lvl="0" indent="0" algn="just" rtl="0">
              <a:lnSpc>
                <a:spcPct val="100000"/>
              </a:lnSpc>
              <a:spcBef>
                <a:spcPts val="0"/>
              </a:spcBef>
              <a:spcAft>
                <a:spcPts val="0"/>
              </a:spcAft>
              <a:buNone/>
            </a:pPr>
            <a:endParaRPr sz="15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3"/>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569" name="Google Shape;569;p33"/>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BMI</a:t>
            </a:r>
            <a:endParaRPr/>
          </a:p>
        </p:txBody>
      </p:sp>
      <p:pic>
        <p:nvPicPr>
          <p:cNvPr id="570" name="Google Shape;570;p33"/>
          <p:cNvPicPr preferRelativeResize="0"/>
          <p:nvPr/>
        </p:nvPicPr>
        <p:blipFill rotWithShape="1">
          <a:blip r:embed="rId3">
            <a:alphaModFix/>
          </a:blip>
          <a:srcRect b="1835"/>
          <a:stretch/>
        </p:blipFill>
        <p:spPr>
          <a:xfrm>
            <a:off x="3138800" y="1251700"/>
            <a:ext cx="2866400" cy="3378949"/>
          </a:xfrm>
          <a:prstGeom prst="rect">
            <a:avLst/>
          </a:prstGeom>
          <a:noFill/>
          <a:ln>
            <a:noFill/>
          </a:ln>
        </p:spPr>
      </p:pic>
      <p:pic>
        <p:nvPicPr>
          <p:cNvPr id="571" name="Google Shape;571;p33"/>
          <p:cNvPicPr preferRelativeResize="0"/>
          <p:nvPr/>
        </p:nvPicPr>
        <p:blipFill rotWithShape="1">
          <a:blip r:embed="rId4">
            <a:alphaModFix/>
          </a:blip>
          <a:srcRect/>
          <a:stretch/>
        </p:blipFill>
        <p:spPr>
          <a:xfrm>
            <a:off x="6179450" y="472775"/>
            <a:ext cx="2782225" cy="3277100"/>
          </a:xfrm>
          <a:prstGeom prst="rect">
            <a:avLst/>
          </a:prstGeom>
          <a:noFill/>
          <a:ln>
            <a:noFill/>
          </a:ln>
        </p:spPr>
      </p:pic>
      <p:sp>
        <p:nvSpPr>
          <p:cNvPr id="572" name="Google Shape;572;p33"/>
          <p:cNvSpPr txBox="1">
            <a:spLocks noGrp="1"/>
          </p:cNvSpPr>
          <p:nvPr>
            <p:ph type="subTitle" idx="4294967295"/>
          </p:nvPr>
        </p:nvSpPr>
        <p:spPr>
          <a:xfrm>
            <a:off x="3889800" y="4705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1</a:t>
            </a:r>
            <a:endParaRPr sz="1200"/>
          </a:p>
        </p:txBody>
      </p:sp>
      <p:sp>
        <p:nvSpPr>
          <p:cNvPr id="573" name="Google Shape;573;p33"/>
          <p:cNvSpPr txBox="1">
            <a:spLocks noGrp="1"/>
          </p:cNvSpPr>
          <p:nvPr>
            <p:ph type="subTitle" idx="4294967295"/>
          </p:nvPr>
        </p:nvSpPr>
        <p:spPr>
          <a:xfrm>
            <a:off x="6888363" y="3943150"/>
            <a:ext cx="1364400" cy="3207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sz="1200"/>
              <a:t>Stroke 0</a:t>
            </a:r>
            <a:endParaRPr sz="1200"/>
          </a:p>
        </p:txBody>
      </p:sp>
      <p:sp>
        <p:nvSpPr>
          <p:cNvPr id="574" name="Google Shape;574;p33"/>
          <p:cNvSpPr txBox="1">
            <a:spLocks noGrp="1"/>
          </p:cNvSpPr>
          <p:nvPr>
            <p:ph type="subTitle" idx="4294967295"/>
          </p:nvPr>
        </p:nvSpPr>
        <p:spPr>
          <a:xfrm>
            <a:off x="435700" y="1960125"/>
            <a:ext cx="2452800" cy="24996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500"/>
              <a:t>Notice that…</a:t>
            </a:r>
            <a:endParaRPr sz="1500"/>
          </a:p>
          <a:p>
            <a:pPr marL="0" lvl="0" indent="0" algn="just" rtl="0">
              <a:lnSpc>
                <a:spcPct val="100000"/>
              </a:lnSpc>
              <a:spcBef>
                <a:spcPts val="0"/>
              </a:spcBef>
              <a:spcAft>
                <a:spcPts val="0"/>
              </a:spcAft>
              <a:buNone/>
            </a:pPr>
            <a:endParaRPr sz="1500"/>
          </a:p>
          <a:p>
            <a:pPr marL="457200" lvl="0" indent="-323850" algn="just" rtl="0">
              <a:lnSpc>
                <a:spcPct val="100000"/>
              </a:lnSpc>
              <a:spcBef>
                <a:spcPts val="0"/>
              </a:spcBef>
              <a:spcAft>
                <a:spcPts val="0"/>
              </a:spcAft>
              <a:buSzPts val="1500"/>
              <a:buChar char="●"/>
            </a:pPr>
            <a:r>
              <a:rPr lang="en-GB" sz="1500"/>
              <a:t>People having BMI (body mass index) between 20-40 are most prone to strokes as comparatively to other people</a:t>
            </a:r>
            <a:endParaRPr sz="1500"/>
          </a:p>
          <a:p>
            <a:pPr marL="0" lvl="0" indent="0" algn="just" rtl="0">
              <a:lnSpc>
                <a:spcPct val="100000"/>
              </a:lnSpc>
              <a:spcBef>
                <a:spcPts val="0"/>
              </a:spcBef>
              <a:spcAft>
                <a:spcPts val="0"/>
              </a:spcAft>
              <a:buNone/>
            </a:pPr>
            <a:endParaRPr sz="1500"/>
          </a:p>
          <a:p>
            <a:pPr marL="0" lvl="0" indent="0" algn="just" rtl="0">
              <a:lnSpc>
                <a:spcPct val="100000"/>
              </a:lnSpc>
              <a:spcBef>
                <a:spcPts val="0"/>
              </a:spcBef>
              <a:spcAft>
                <a:spcPts val="0"/>
              </a:spcAft>
              <a:buNone/>
            </a:pPr>
            <a:endParaRPr sz="15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34"/>
          <p:cNvSpPr txBox="1">
            <a:spLocks noGrp="1"/>
          </p:cNvSpPr>
          <p:nvPr>
            <p:ph type="title"/>
          </p:nvPr>
        </p:nvSpPr>
        <p:spPr>
          <a:xfrm>
            <a:off x="1297500" y="393750"/>
            <a:ext cx="57432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Why One-Hot Encode Data in Machine Learning?</a:t>
            </a:r>
            <a:endParaRPr/>
          </a:p>
        </p:txBody>
      </p:sp>
      <p:sp>
        <p:nvSpPr>
          <p:cNvPr id="580" name="Google Shape;580;p34"/>
          <p:cNvSpPr txBox="1">
            <a:spLocks noGrp="1"/>
          </p:cNvSpPr>
          <p:nvPr>
            <p:ph type="body" idx="1"/>
          </p:nvPr>
        </p:nvSpPr>
        <p:spPr>
          <a:xfrm>
            <a:off x="1297500" y="1507675"/>
            <a:ext cx="7025100" cy="3111900"/>
          </a:xfrm>
          <a:prstGeom prst="rect">
            <a:avLst/>
          </a:prstGeom>
        </p:spPr>
        <p:txBody>
          <a:bodyPr spcFirstLastPara="1" wrap="square" lIns="91425" tIns="91425" rIns="91425" bIns="91425" anchor="t" anchorCtr="0">
            <a:noAutofit/>
          </a:bodyPr>
          <a:lstStyle/>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Categorical data are variables that contain label values rather than numeric values.</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The number of possible values is often limited to a fixed set. </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Each value represents a different category.</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Many machine learning algorithms cannot operate on label data directly. They require all input variables and output variables to be numeric.</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In general, this is mostly a constraint of the efficient implementation of machine learning algorithms rather than hard limitations on the algorithms themselves.</a:t>
            </a:r>
            <a:endParaRPr sz="1500">
              <a:solidFill>
                <a:srgbClr val="FFFFFF"/>
              </a:solidFill>
            </a:endParaRPr>
          </a:p>
          <a:p>
            <a:pPr marL="457200" lvl="0" indent="-323850" algn="just" rtl="0">
              <a:lnSpc>
                <a:spcPct val="100000"/>
              </a:lnSpc>
              <a:spcBef>
                <a:spcPts val="0"/>
              </a:spcBef>
              <a:spcAft>
                <a:spcPts val="0"/>
              </a:spcAft>
              <a:buClr>
                <a:srgbClr val="FFFFFF"/>
              </a:buClr>
              <a:buSzPts val="1500"/>
              <a:buChar char="➔"/>
            </a:pPr>
            <a:r>
              <a:rPr lang="en-GB" sz="1500">
                <a:solidFill>
                  <a:srgbClr val="FFFFFF"/>
                </a:solidFill>
              </a:rPr>
              <a:t>This means that categorical data must be converted to a numerical form. If the categorical variable is an output variable, you may also want to convert predictions by the model back into a categorical form in order to present them or use them in some application.</a:t>
            </a:r>
            <a:endParaRPr sz="1500">
              <a:solidFill>
                <a:srgbClr val="FFFFFF"/>
              </a:solidFill>
            </a:endParaRPr>
          </a:p>
        </p:txBody>
      </p:sp>
      <p:sp>
        <p:nvSpPr>
          <p:cNvPr id="581" name="Google Shape;581;p34"/>
          <p:cNvSpPr/>
          <p:nvPr/>
        </p:nvSpPr>
        <p:spPr>
          <a:xfrm>
            <a:off x="7691450" y="4345775"/>
            <a:ext cx="1455488" cy="800216"/>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5"/>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One-hot Encoding</a:t>
            </a:r>
            <a:endParaRPr/>
          </a:p>
        </p:txBody>
      </p:sp>
      <p:sp>
        <p:nvSpPr>
          <p:cNvPr id="587" name="Google Shape;587;p35"/>
          <p:cNvSpPr txBox="1">
            <a:spLocks noGrp="1"/>
          </p:cNvSpPr>
          <p:nvPr>
            <p:ph type="body" idx="1"/>
          </p:nvPr>
        </p:nvSpPr>
        <p:spPr>
          <a:xfrm>
            <a:off x="1297500" y="1461550"/>
            <a:ext cx="3798900" cy="3432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i="1"/>
              <a:t>One hot encoding is a process by which categorical variables are converted into a form that could be provided to ML algorithms to do a better job in prediction.</a:t>
            </a:r>
            <a:endParaRPr sz="1500">
              <a:solidFill>
                <a:srgbClr val="FFFFFF"/>
              </a:solidFill>
            </a:endParaRPr>
          </a:p>
          <a:p>
            <a:pPr marL="0" lvl="0" indent="0" algn="just" rtl="0">
              <a:spcBef>
                <a:spcPts val="1600"/>
              </a:spcBef>
              <a:spcAft>
                <a:spcPts val="0"/>
              </a:spcAft>
              <a:buNone/>
            </a:pPr>
            <a:r>
              <a:rPr lang="en-GB" sz="1500">
                <a:solidFill>
                  <a:srgbClr val="FFFFFF"/>
                </a:solidFill>
              </a:rPr>
              <a:t>It is the most widespread approach, and it works very well unless your categorical variable takes on a large number of values.</a:t>
            </a:r>
            <a:endParaRPr sz="1500">
              <a:solidFill>
                <a:srgbClr val="FFFFFF"/>
              </a:solidFill>
            </a:endParaRPr>
          </a:p>
          <a:p>
            <a:pPr marL="0" lvl="0" indent="0" algn="just" rtl="0">
              <a:spcBef>
                <a:spcPts val="1600"/>
              </a:spcBef>
              <a:spcAft>
                <a:spcPts val="1600"/>
              </a:spcAft>
              <a:buNone/>
            </a:pPr>
            <a:r>
              <a:rPr lang="en-GB" sz="1500">
                <a:solidFill>
                  <a:srgbClr val="FFFFFF"/>
                </a:solidFill>
              </a:rPr>
              <a:t>It creates new (binary) columns, indicating the presence of each possible value from the original data.</a:t>
            </a:r>
            <a:r>
              <a:rPr lang="en-GB" sz="1500" i="1">
                <a:solidFill>
                  <a:srgbClr val="FFFFFF"/>
                </a:solidFill>
              </a:rPr>
              <a:t> </a:t>
            </a:r>
            <a:endParaRPr sz="1500" i="1">
              <a:solidFill>
                <a:srgbClr val="FFFFFF"/>
              </a:solidFill>
            </a:endParaRPr>
          </a:p>
        </p:txBody>
      </p:sp>
      <p:pic>
        <p:nvPicPr>
          <p:cNvPr id="588" name="Google Shape;588;p35"/>
          <p:cNvPicPr preferRelativeResize="0"/>
          <p:nvPr/>
        </p:nvPicPr>
        <p:blipFill rotWithShape="1">
          <a:blip r:embed="rId3">
            <a:alphaModFix/>
          </a:blip>
          <a:srcRect l="22121" r="22115"/>
          <a:stretch/>
        </p:blipFill>
        <p:spPr>
          <a:xfrm rot="-5400000">
            <a:off x="5718946" y="1338207"/>
            <a:ext cx="2504700" cy="2509500"/>
          </a:xfrm>
          <a:prstGeom prst="diagStripe">
            <a:avLst>
              <a:gd name="adj" fmla="val 50445"/>
            </a:avLst>
          </a:prstGeom>
          <a:noFill/>
          <a:ln>
            <a:noFill/>
          </a:ln>
        </p:spPr>
      </p:pic>
      <p:pic>
        <p:nvPicPr>
          <p:cNvPr id="589" name="Google Shape;589;p35"/>
          <p:cNvPicPr preferRelativeResize="0"/>
          <p:nvPr/>
        </p:nvPicPr>
        <p:blipFill rotWithShape="1">
          <a:blip r:embed="rId3">
            <a:alphaModFix/>
          </a:blip>
          <a:srcRect l="22116" r="22116"/>
          <a:stretch/>
        </p:blipFill>
        <p:spPr>
          <a:xfrm rot="-5400000">
            <a:off x="5710147" y="2704980"/>
            <a:ext cx="2431500" cy="2436000"/>
          </a:xfrm>
          <a:prstGeom prst="diagStripe">
            <a:avLst>
              <a:gd name="adj" fmla="val 50445"/>
            </a:avLst>
          </a:prstGeom>
          <a:noFill/>
          <a:ln>
            <a:noFill/>
          </a:ln>
        </p:spPr>
      </p:pic>
      <p:pic>
        <p:nvPicPr>
          <p:cNvPr id="590" name="Google Shape;590;p35"/>
          <p:cNvPicPr preferRelativeResize="0"/>
          <p:nvPr/>
        </p:nvPicPr>
        <p:blipFill rotWithShape="1">
          <a:blip r:embed="rId3">
            <a:alphaModFix/>
          </a:blip>
          <a:srcRect l="22121" r="22115"/>
          <a:stretch/>
        </p:blipFill>
        <p:spPr>
          <a:xfrm rot="5400000">
            <a:off x="6637386" y="2137210"/>
            <a:ext cx="2504700" cy="2509500"/>
          </a:xfrm>
          <a:prstGeom prst="diagStripe">
            <a:avLst>
              <a:gd name="adj" fmla="val 50445"/>
            </a:avLst>
          </a:prstGeom>
          <a:noFill/>
          <a:ln>
            <a:noFill/>
          </a:ln>
        </p:spPr>
      </p:pic>
      <p:sp>
        <p:nvSpPr>
          <p:cNvPr id="591" name="Google Shape;591;p35"/>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834700" y="36097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235" name="Google Shape;235;p18"/>
          <p:cNvSpPr txBox="1"/>
          <p:nvPr/>
        </p:nvSpPr>
        <p:spPr>
          <a:xfrm>
            <a:off x="834700" y="1262225"/>
            <a:ext cx="4512300" cy="3324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GB" sz="1700">
                <a:solidFill>
                  <a:schemeClr val="lt1"/>
                </a:solidFill>
                <a:latin typeface="Lato"/>
                <a:ea typeface="Lato"/>
                <a:cs typeface="Lato"/>
                <a:sym typeface="Lato"/>
              </a:rPr>
              <a:t>According to the World Health Organization (WHO) stroke is the 2nd leading cause of death globally, responsible for approximately 11% of total deaths. </a:t>
            </a:r>
            <a:endParaRPr sz="1700">
              <a:solidFill>
                <a:schemeClr val="lt1"/>
              </a:solidFill>
              <a:latin typeface="Lato"/>
              <a:ea typeface="Lato"/>
              <a:cs typeface="Lato"/>
              <a:sym typeface="Lato"/>
            </a:endParaRPr>
          </a:p>
          <a:p>
            <a:pPr marL="0" lvl="0" indent="0" algn="just" rtl="0">
              <a:spcBef>
                <a:spcPts val="0"/>
              </a:spcBef>
              <a:spcAft>
                <a:spcPts val="0"/>
              </a:spcAft>
              <a:buNone/>
            </a:pPr>
            <a:endParaRPr sz="1700">
              <a:solidFill>
                <a:schemeClr val="lt1"/>
              </a:solidFill>
              <a:latin typeface="Lato"/>
              <a:ea typeface="Lato"/>
              <a:cs typeface="Lato"/>
              <a:sym typeface="Lato"/>
            </a:endParaRPr>
          </a:p>
          <a:p>
            <a:pPr marL="0" lvl="0" indent="0" algn="just" rtl="0">
              <a:spcBef>
                <a:spcPts val="0"/>
              </a:spcBef>
              <a:spcAft>
                <a:spcPts val="0"/>
              </a:spcAft>
              <a:buNone/>
            </a:pPr>
            <a:r>
              <a:rPr lang="en-GB" sz="1700" b="1">
                <a:solidFill>
                  <a:schemeClr val="lt1"/>
                </a:solidFill>
                <a:latin typeface="Lato"/>
                <a:ea typeface="Lato"/>
                <a:cs typeface="Lato"/>
                <a:sym typeface="Lato"/>
              </a:rPr>
              <a:t>First what is a stroke? </a:t>
            </a:r>
            <a:endParaRPr sz="1700" b="1">
              <a:solidFill>
                <a:schemeClr val="lt1"/>
              </a:solidFill>
              <a:latin typeface="Lato"/>
              <a:ea typeface="Lato"/>
              <a:cs typeface="Lato"/>
              <a:sym typeface="Lato"/>
            </a:endParaRPr>
          </a:p>
          <a:p>
            <a:pPr marL="0" lvl="0" indent="0" algn="just" rtl="0">
              <a:spcBef>
                <a:spcPts val="0"/>
              </a:spcBef>
              <a:spcAft>
                <a:spcPts val="0"/>
              </a:spcAft>
              <a:buNone/>
            </a:pPr>
            <a:endParaRPr sz="1700" b="1">
              <a:solidFill>
                <a:schemeClr val="lt1"/>
              </a:solidFill>
              <a:latin typeface="Lato"/>
              <a:ea typeface="Lato"/>
              <a:cs typeface="Lato"/>
              <a:sym typeface="Lato"/>
            </a:endParaRPr>
          </a:p>
          <a:p>
            <a:pPr marL="0" lvl="0" indent="0" algn="just" rtl="0">
              <a:spcBef>
                <a:spcPts val="0"/>
              </a:spcBef>
              <a:spcAft>
                <a:spcPts val="0"/>
              </a:spcAft>
              <a:buNone/>
            </a:pPr>
            <a:r>
              <a:rPr lang="en-GB" sz="1700">
                <a:solidFill>
                  <a:schemeClr val="lt1"/>
                </a:solidFill>
                <a:latin typeface="Lato"/>
                <a:ea typeface="Lato"/>
                <a:cs typeface="Lato"/>
                <a:sym typeface="Lato"/>
              </a:rPr>
              <a:t>• Stroke is a medical emergency. A stroke occurs when blood flow to a part of your brain is interrupted or reduced, preventing brain tissue from getting oxygen and nutrients. Brain cells begin to die within minutes.</a:t>
            </a:r>
            <a:endParaRPr sz="17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6"/>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One-hot Encoding</a:t>
            </a:r>
            <a:endParaRPr/>
          </a:p>
        </p:txBody>
      </p:sp>
      <p:pic>
        <p:nvPicPr>
          <p:cNvPr id="597" name="Google Shape;597;p36"/>
          <p:cNvPicPr preferRelativeResize="0"/>
          <p:nvPr/>
        </p:nvPicPr>
        <p:blipFill rotWithShape="1">
          <a:blip r:embed="rId3">
            <a:alphaModFix/>
          </a:blip>
          <a:srcRect l="9186" r="32000" b="65424"/>
          <a:stretch/>
        </p:blipFill>
        <p:spPr>
          <a:xfrm>
            <a:off x="820425" y="1772100"/>
            <a:ext cx="7722425" cy="248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One-hot Encoding</a:t>
            </a:r>
            <a:endParaRPr/>
          </a:p>
        </p:txBody>
      </p:sp>
      <p:pic>
        <p:nvPicPr>
          <p:cNvPr id="603" name="Google Shape;603;p37"/>
          <p:cNvPicPr preferRelativeResize="0"/>
          <p:nvPr/>
        </p:nvPicPr>
        <p:blipFill rotWithShape="1">
          <a:blip r:embed="rId3">
            <a:alphaModFix/>
          </a:blip>
          <a:srcRect l="2496" t="34300" b="5650"/>
          <a:stretch/>
        </p:blipFill>
        <p:spPr>
          <a:xfrm>
            <a:off x="473150" y="1651400"/>
            <a:ext cx="8197701" cy="27663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txBox="1">
            <a:spLocks noGrp="1"/>
          </p:cNvSpPr>
          <p:nvPr>
            <p:ph type="title"/>
          </p:nvPr>
        </p:nvSpPr>
        <p:spPr>
          <a:xfrm>
            <a:off x="1297500" y="393750"/>
            <a:ext cx="37989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p:txBody>
      </p:sp>
      <p:sp>
        <p:nvSpPr>
          <p:cNvPr id="609" name="Google Shape;609;p38"/>
          <p:cNvSpPr txBox="1">
            <a:spLocks noGrp="1"/>
          </p:cNvSpPr>
          <p:nvPr>
            <p:ph type="body" idx="1"/>
          </p:nvPr>
        </p:nvSpPr>
        <p:spPr>
          <a:xfrm>
            <a:off x="1297500" y="1461550"/>
            <a:ext cx="3798900" cy="3432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i="1"/>
              <a:t>Logistic regression is a statistical model that in its basic form uses a logistic function to model a binary dependent variable, although many more complex extensions exist. </a:t>
            </a:r>
            <a:endParaRPr sz="1600" i="1"/>
          </a:p>
          <a:p>
            <a:pPr marL="0" lvl="0" indent="0" algn="just" rtl="0">
              <a:spcBef>
                <a:spcPts val="1600"/>
              </a:spcBef>
              <a:spcAft>
                <a:spcPts val="1600"/>
              </a:spcAft>
              <a:buNone/>
            </a:pPr>
            <a:r>
              <a:rPr lang="en-GB" sz="1600" i="1"/>
              <a:t>In regression analysis, logistic regression (or logit regression) is estimating the parameters of a logistic model (a form of binary regression).</a:t>
            </a:r>
            <a:endParaRPr sz="1600" i="1">
              <a:solidFill>
                <a:srgbClr val="FFFFFF"/>
              </a:solidFill>
            </a:endParaRPr>
          </a:p>
        </p:txBody>
      </p:sp>
      <p:pic>
        <p:nvPicPr>
          <p:cNvPr id="610" name="Google Shape;610;p38"/>
          <p:cNvPicPr preferRelativeResize="0"/>
          <p:nvPr/>
        </p:nvPicPr>
        <p:blipFill rotWithShape="1">
          <a:blip r:embed="rId3">
            <a:alphaModFix/>
          </a:blip>
          <a:srcRect l="38933" r="-1508"/>
          <a:stretch/>
        </p:blipFill>
        <p:spPr>
          <a:xfrm rot="-5400000">
            <a:off x="5718946" y="1338207"/>
            <a:ext cx="2504700" cy="2509500"/>
          </a:xfrm>
          <a:prstGeom prst="diagStripe">
            <a:avLst>
              <a:gd name="adj" fmla="val 50445"/>
            </a:avLst>
          </a:prstGeom>
          <a:noFill/>
          <a:ln>
            <a:noFill/>
          </a:ln>
        </p:spPr>
      </p:pic>
      <p:pic>
        <p:nvPicPr>
          <p:cNvPr id="611" name="Google Shape;611;p38"/>
          <p:cNvPicPr preferRelativeResize="0"/>
          <p:nvPr/>
        </p:nvPicPr>
        <p:blipFill rotWithShape="1">
          <a:blip r:embed="rId3">
            <a:alphaModFix/>
          </a:blip>
          <a:srcRect l="18710" r="18710"/>
          <a:stretch/>
        </p:blipFill>
        <p:spPr>
          <a:xfrm rot="-5400000">
            <a:off x="5710147" y="2704980"/>
            <a:ext cx="2431500" cy="2436000"/>
          </a:xfrm>
          <a:prstGeom prst="diagStripe">
            <a:avLst>
              <a:gd name="adj" fmla="val 50445"/>
            </a:avLst>
          </a:prstGeom>
          <a:noFill/>
          <a:ln>
            <a:noFill/>
          </a:ln>
        </p:spPr>
      </p:pic>
      <p:pic>
        <p:nvPicPr>
          <p:cNvPr id="612" name="Google Shape;612;p38"/>
          <p:cNvPicPr preferRelativeResize="0"/>
          <p:nvPr/>
        </p:nvPicPr>
        <p:blipFill rotWithShape="1">
          <a:blip r:embed="rId3">
            <a:alphaModFix/>
          </a:blip>
          <a:srcRect l="18709" r="18715"/>
          <a:stretch/>
        </p:blipFill>
        <p:spPr>
          <a:xfrm rot="5400000">
            <a:off x="6637386" y="2137210"/>
            <a:ext cx="2504700" cy="2509500"/>
          </a:xfrm>
          <a:prstGeom prst="diagStripe">
            <a:avLst>
              <a:gd name="adj" fmla="val 50445"/>
            </a:avLst>
          </a:prstGeom>
          <a:noFill/>
          <a:ln>
            <a:noFill/>
          </a:ln>
        </p:spPr>
      </p:pic>
      <p:sp>
        <p:nvSpPr>
          <p:cNvPr id="613" name="Google Shape;613;p3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9"/>
          <p:cNvSpPr txBox="1">
            <a:spLocks noGrp="1"/>
          </p:cNvSpPr>
          <p:nvPr>
            <p:ph type="title"/>
          </p:nvPr>
        </p:nvSpPr>
        <p:spPr>
          <a:xfrm>
            <a:off x="1297500" y="393750"/>
            <a:ext cx="62757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 : Logistic Regression</a:t>
            </a:r>
            <a:endParaRPr/>
          </a:p>
        </p:txBody>
      </p:sp>
      <p:sp>
        <p:nvSpPr>
          <p:cNvPr id="619" name="Google Shape;619;p39"/>
          <p:cNvSpPr txBox="1">
            <a:spLocks noGrp="1"/>
          </p:cNvSpPr>
          <p:nvPr>
            <p:ph type="body" idx="1"/>
          </p:nvPr>
        </p:nvSpPr>
        <p:spPr>
          <a:xfrm>
            <a:off x="1297500" y="1461550"/>
            <a:ext cx="3798900" cy="3432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i="1">
                <a:solidFill>
                  <a:srgbClr val="FFFFFF"/>
                </a:solidFill>
              </a:rPr>
              <a:t>Logistic regression is used in various fields, including machine learning, most medical fields, and social sciences.</a:t>
            </a:r>
            <a:endParaRPr sz="1500" i="1">
              <a:solidFill>
                <a:srgbClr val="FFFFFF"/>
              </a:solidFill>
            </a:endParaRPr>
          </a:p>
          <a:p>
            <a:pPr marL="0" lvl="0" indent="0" algn="just" rtl="0">
              <a:spcBef>
                <a:spcPts val="1600"/>
              </a:spcBef>
              <a:spcAft>
                <a:spcPts val="1600"/>
              </a:spcAft>
              <a:buNone/>
            </a:pPr>
            <a:r>
              <a:rPr lang="en-GB" sz="1500" b="1" i="1">
                <a:solidFill>
                  <a:srgbClr val="FFFFFF"/>
                </a:solidFill>
              </a:rPr>
              <a:t>Logistic regression may be used to predict the risk of developing a given disease (e.g. diabetes; coronary heart disease), based on observed characteristics of the patient (age, sex, body mass index, results of various blood tests, etc.).</a:t>
            </a:r>
            <a:endParaRPr sz="1500" b="1" i="1">
              <a:solidFill>
                <a:srgbClr val="FFFFFF"/>
              </a:solidFill>
            </a:endParaRPr>
          </a:p>
        </p:txBody>
      </p:sp>
      <p:pic>
        <p:nvPicPr>
          <p:cNvPr id="620" name="Google Shape;620;p39"/>
          <p:cNvPicPr preferRelativeResize="0"/>
          <p:nvPr/>
        </p:nvPicPr>
        <p:blipFill rotWithShape="1">
          <a:blip r:embed="rId3">
            <a:alphaModFix/>
          </a:blip>
          <a:srcRect l="38933" r="-1508"/>
          <a:stretch/>
        </p:blipFill>
        <p:spPr>
          <a:xfrm rot="-5400000">
            <a:off x="5718946" y="1338207"/>
            <a:ext cx="2504700" cy="2509500"/>
          </a:xfrm>
          <a:prstGeom prst="diagStripe">
            <a:avLst>
              <a:gd name="adj" fmla="val 50445"/>
            </a:avLst>
          </a:prstGeom>
          <a:noFill/>
          <a:ln>
            <a:noFill/>
          </a:ln>
        </p:spPr>
      </p:pic>
      <p:pic>
        <p:nvPicPr>
          <p:cNvPr id="621" name="Google Shape;621;p39"/>
          <p:cNvPicPr preferRelativeResize="0"/>
          <p:nvPr/>
        </p:nvPicPr>
        <p:blipFill rotWithShape="1">
          <a:blip r:embed="rId3">
            <a:alphaModFix/>
          </a:blip>
          <a:srcRect l="18710" r="18710"/>
          <a:stretch/>
        </p:blipFill>
        <p:spPr>
          <a:xfrm rot="-5400000">
            <a:off x="5710147" y="2704980"/>
            <a:ext cx="2431500" cy="2436000"/>
          </a:xfrm>
          <a:prstGeom prst="diagStripe">
            <a:avLst>
              <a:gd name="adj" fmla="val 50445"/>
            </a:avLst>
          </a:prstGeom>
          <a:noFill/>
          <a:ln>
            <a:noFill/>
          </a:ln>
        </p:spPr>
      </p:pic>
      <p:pic>
        <p:nvPicPr>
          <p:cNvPr id="622" name="Google Shape;622;p39"/>
          <p:cNvPicPr preferRelativeResize="0"/>
          <p:nvPr/>
        </p:nvPicPr>
        <p:blipFill rotWithShape="1">
          <a:blip r:embed="rId3">
            <a:alphaModFix/>
          </a:blip>
          <a:srcRect l="18709" r="18715"/>
          <a:stretch/>
        </p:blipFill>
        <p:spPr>
          <a:xfrm rot="5400000">
            <a:off x="6637386" y="2137210"/>
            <a:ext cx="2504700" cy="2509500"/>
          </a:xfrm>
          <a:prstGeom prst="diagStripe">
            <a:avLst>
              <a:gd name="adj" fmla="val 50445"/>
            </a:avLst>
          </a:prstGeom>
          <a:noFill/>
          <a:ln>
            <a:noFill/>
          </a:ln>
        </p:spPr>
      </p:pic>
      <p:sp>
        <p:nvSpPr>
          <p:cNvPr id="623" name="Google Shape;623;p39"/>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0"/>
          <p:cNvSpPr txBox="1">
            <a:spLocks noGrp="1"/>
          </p:cNvSpPr>
          <p:nvPr>
            <p:ph type="title" idx="2"/>
          </p:nvPr>
        </p:nvSpPr>
        <p:spPr>
          <a:xfrm>
            <a:off x="2813750" y="364850"/>
            <a:ext cx="3526200" cy="876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highlight>
                  <a:srgbClr val="000000"/>
                </a:highlight>
              </a:rPr>
              <a:t>Logistic Regression</a:t>
            </a:r>
            <a:r>
              <a:rPr lang="en-GB" sz="1900" b="1">
                <a:highlight>
                  <a:srgbClr val="000000"/>
                </a:highlight>
              </a:rPr>
              <a:t> </a:t>
            </a:r>
            <a:endParaRPr sz="1900" b="1">
              <a:highlight>
                <a:srgbClr val="000000"/>
              </a:highlight>
            </a:endParaRPr>
          </a:p>
          <a:p>
            <a:pPr marL="0" lvl="0" indent="0" algn="ctr" rtl="0">
              <a:spcBef>
                <a:spcPts val="0"/>
              </a:spcBef>
              <a:spcAft>
                <a:spcPts val="0"/>
              </a:spcAft>
              <a:buNone/>
            </a:pPr>
            <a:r>
              <a:rPr lang="en-GB" sz="1900" b="1"/>
              <a:t>Pros </a:t>
            </a:r>
            <a:r>
              <a:rPr lang="en-GB" sz="1900" b="1">
                <a:solidFill>
                  <a:srgbClr val="FFFFFF"/>
                </a:solidFill>
              </a:rPr>
              <a:t> </a:t>
            </a:r>
            <a:r>
              <a:rPr lang="en-GB" sz="1900" b="1">
                <a:solidFill>
                  <a:srgbClr val="000000"/>
                </a:solidFill>
              </a:rPr>
              <a:t>Cons</a:t>
            </a:r>
            <a:endParaRPr sz="1900" b="1">
              <a:solidFill>
                <a:srgbClr val="000000"/>
              </a:solidFill>
            </a:endParaRPr>
          </a:p>
        </p:txBody>
      </p:sp>
      <p:sp>
        <p:nvSpPr>
          <p:cNvPr id="629" name="Google Shape;629;p40"/>
          <p:cNvSpPr txBox="1">
            <a:spLocks noGrp="1"/>
          </p:cNvSpPr>
          <p:nvPr>
            <p:ph type="title"/>
          </p:nvPr>
        </p:nvSpPr>
        <p:spPr>
          <a:xfrm>
            <a:off x="287825" y="1570725"/>
            <a:ext cx="2720400" cy="2985300"/>
          </a:xfrm>
          <a:prstGeom prst="rect">
            <a:avLst/>
          </a:prstGeom>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SzPts val="1200"/>
              <a:buChar char="●"/>
            </a:pPr>
            <a:r>
              <a:rPr lang="en-GB" sz="1200"/>
              <a:t>Simple to implement.</a:t>
            </a:r>
            <a:endParaRPr sz="1200"/>
          </a:p>
          <a:p>
            <a:pPr marL="457200" lvl="0" indent="-304800" algn="just" rtl="0">
              <a:lnSpc>
                <a:spcPct val="115000"/>
              </a:lnSpc>
              <a:spcBef>
                <a:spcPts val="0"/>
              </a:spcBef>
              <a:spcAft>
                <a:spcPts val="0"/>
              </a:spcAft>
              <a:buSzPts val="1200"/>
              <a:buChar char="●"/>
            </a:pPr>
            <a:r>
              <a:rPr lang="en-GB" sz="1200"/>
              <a:t>Effective</a:t>
            </a:r>
            <a:endParaRPr sz="1200"/>
          </a:p>
          <a:p>
            <a:pPr marL="457200" lvl="0" indent="-304800" algn="just" rtl="0">
              <a:lnSpc>
                <a:spcPct val="115000"/>
              </a:lnSpc>
              <a:spcBef>
                <a:spcPts val="0"/>
              </a:spcBef>
              <a:spcAft>
                <a:spcPts val="0"/>
              </a:spcAft>
              <a:buSzPts val="1200"/>
              <a:buChar char="●"/>
            </a:pPr>
            <a:r>
              <a:rPr lang="en-GB" sz="1200"/>
              <a:t>Feature scaling not needed:  </a:t>
            </a:r>
            <a:endParaRPr sz="1200"/>
          </a:p>
          <a:p>
            <a:pPr marL="457200" lvl="0" indent="0" algn="just" rtl="0">
              <a:lnSpc>
                <a:spcPct val="115000"/>
              </a:lnSpc>
              <a:spcBef>
                <a:spcPts val="1600"/>
              </a:spcBef>
              <a:spcAft>
                <a:spcPts val="0"/>
              </a:spcAft>
              <a:buNone/>
            </a:pPr>
            <a:r>
              <a:rPr lang="en-GB" sz="1200"/>
              <a:t>Does not require input features to be scaled (can work with scaled features too, but doesn’t require scaling)</a:t>
            </a:r>
            <a:endParaRPr sz="1200"/>
          </a:p>
          <a:p>
            <a:pPr marL="457200" lvl="0" indent="-304800" algn="just" rtl="0">
              <a:lnSpc>
                <a:spcPct val="115000"/>
              </a:lnSpc>
              <a:spcBef>
                <a:spcPts val="1600"/>
              </a:spcBef>
              <a:spcAft>
                <a:spcPts val="0"/>
              </a:spcAft>
              <a:buSzPts val="1200"/>
              <a:buChar char="●"/>
            </a:pPr>
            <a:r>
              <a:rPr lang="en-GB" sz="1200"/>
              <a:t>Tuning of hyperparameters not needed.</a:t>
            </a:r>
            <a:endParaRPr sz="1200"/>
          </a:p>
        </p:txBody>
      </p:sp>
      <p:sp>
        <p:nvSpPr>
          <p:cNvPr id="630" name="Google Shape;630;p40"/>
          <p:cNvSpPr txBox="1">
            <a:spLocks noGrp="1"/>
          </p:cNvSpPr>
          <p:nvPr>
            <p:ph type="body" idx="1"/>
          </p:nvPr>
        </p:nvSpPr>
        <p:spPr>
          <a:xfrm>
            <a:off x="6109025" y="1570725"/>
            <a:ext cx="2647200" cy="3258600"/>
          </a:xfrm>
          <a:prstGeom prst="rect">
            <a:avLst/>
          </a:prstGeom>
        </p:spPr>
        <p:txBody>
          <a:bodyPr spcFirstLastPara="1" wrap="square" lIns="91425" tIns="91425" rIns="91425" bIns="91425" anchor="t" anchorCtr="0">
            <a:noAutofit/>
          </a:bodyPr>
          <a:lstStyle/>
          <a:p>
            <a:pPr marL="457200" lvl="0" indent="-304800" algn="just" rtl="0">
              <a:spcBef>
                <a:spcPts val="0"/>
              </a:spcBef>
              <a:spcAft>
                <a:spcPts val="0"/>
              </a:spcAft>
              <a:buSzPts val="1200"/>
              <a:buChar char="●"/>
            </a:pPr>
            <a:r>
              <a:rPr lang="en-GB" sz="1200"/>
              <a:t>Poor performance on non-linear data (image data for e.g.)</a:t>
            </a:r>
            <a:endParaRPr sz="1200"/>
          </a:p>
          <a:p>
            <a:pPr marL="457200" lvl="0" indent="-304800" algn="just" rtl="0">
              <a:spcBef>
                <a:spcPts val="0"/>
              </a:spcBef>
              <a:spcAft>
                <a:spcPts val="0"/>
              </a:spcAft>
              <a:buSzPts val="1200"/>
              <a:buChar char="●"/>
            </a:pPr>
            <a:r>
              <a:rPr lang="en-GB" sz="1200" b="1"/>
              <a:t>Poor performance with irrelevant and highly correlated features</a:t>
            </a:r>
            <a:endParaRPr sz="1200" b="1"/>
          </a:p>
          <a:p>
            <a:pPr marL="457200" lvl="0" indent="-304800" algn="just" rtl="0">
              <a:spcBef>
                <a:spcPts val="0"/>
              </a:spcBef>
              <a:spcAft>
                <a:spcPts val="0"/>
              </a:spcAft>
              <a:buSzPts val="1200"/>
              <a:buChar char="●"/>
            </a:pPr>
            <a:r>
              <a:rPr lang="en-GB" sz="1200"/>
              <a:t>Not very powerful</a:t>
            </a:r>
            <a:endParaRPr sz="1200"/>
          </a:p>
          <a:p>
            <a:pPr marL="457200" lvl="0" indent="-304800" algn="just" rtl="0">
              <a:spcBef>
                <a:spcPts val="0"/>
              </a:spcBef>
              <a:spcAft>
                <a:spcPts val="0"/>
              </a:spcAft>
              <a:buSzPts val="1200"/>
              <a:buChar char="●"/>
            </a:pPr>
            <a:r>
              <a:rPr lang="en-GB" sz="1200" b="1"/>
              <a:t>High reliance on proper presentation of data.</a:t>
            </a:r>
            <a:r>
              <a:rPr lang="en-GB" sz="1200"/>
              <a:t> </a:t>
            </a:r>
            <a:endParaRPr sz="1200"/>
          </a:p>
          <a:p>
            <a:pPr marL="457200" lvl="0" indent="0" algn="just" rtl="0">
              <a:spcBef>
                <a:spcPts val="1600"/>
              </a:spcBef>
              <a:spcAft>
                <a:spcPts val="1600"/>
              </a:spcAft>
              <a:buNone/>
            </a:pPr>
            <a:r>
              <a:rPr lang="en-GB" sz="1200"/>
              <a:t>All the important variables / features should be identified for it to work well.</a:t>
            </a:r>
            <a:endParaRPr sz="1200"/>
          </a:p>
        </p:txBody>
      </p:sp>
      <p:grpSp>
        <p:nvGrpSpPr>
          <p:cNvPr id="631" name="Google Shape;631;p40"/>
          <p:cNvGrpSpPr/>
          <p:nvPr/>
        </p:nvGrpSpPr>
        <p:grpSpPr>
          <a:xfrm>
            <a:off x="3155498" y="1570728"/>
            <a:ext cx="2806260" cy="2002046"/>
            <a:chOff x="3553042" y="1657806"/>
            <a:chExt cx="3461100" cy="2671532"/>
          </a:xfrm>
        </p:grpSpPr>
        <p:sp>
          <p:nvSpPr>
            <p:cNvPr id="632" name="Google Shape;632;p4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0" name="Google Shape;640;p40"/>
          <p:cNvPicPr preferRelativeResize="0"/>
          <p:nvPr/>
        </p:nvPicPr>
        <p:blipFill rotWithShape="1">
          <a:blip r:embed="rId3">
            <a:alphaModFix/>
          </a:blip>
          <a:srcRect t="3183" b="3183"/>
          <a:stretch/>
        </p:blipFill>
        <p:spPr>
          <a:xfrm>
            <a:off x="3198654" y="1613652"/>
            <a:ext cx="2720400" cy="1432800"/>
          </a:xfrm>
          <a:prstGeom prst="rect">
            <a:avLst/>
          </a:prstGeom>
          <a:noFill/>
          <a:ln>
            <a:noFill/>
          </a:ln>
        </p:spPr>
      </p:pic>
      <p:sp>
        <p:nvSpPr>
          <p:cNvPr id="641" name="Google Shape;641;p40"/>
          <p:cNvSpPr/>
          <p:nvPr/>
        </p:nvSpPr>
        <p:spPr>
          <a:xfrm flipH="1">
            <a:off x="3198699" y="1614438"/>
            <a:ext cx="2720400" cy="1431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1"/>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p:txBody>
      </p:sp>
      <p:pic>
        <p:nvPicPr>
          <p:cNvPr id="647" name="Google Shape;647;p41"/>
          <p:cNvPicPr preferRelativeResize="0"/>
          <p:nvPr/>
        </p:nvPicPr>
        <p:blipFill rotWithShape="1">
          <a:blip r:embed="rId3">
            <a:alphaModFix/>
          </a:blip>
          <a:srcRect/>
          <a:stretch/>
        </p:blipFill>
        <p:spPr>
          <a:xfrm>
            <a:off x="244563" y="1730025"/>
            <a:ext cx="8654875" cy="2645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2"/>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p:txBody>
      </p:sp>
      <p:pic>
        <p:nvPicPr>
          <p:cNvPr id="653" name="Google Shape;653;p42"/>
          <p:cNvPicPr preferRelativeResize="0"/>
          <p:nvPr/>
        </p:nvPicPr>
        <p:blipFill rotWithShape="1">
          <a:blip r:embed="rId3">
            <a:alphaModFix/>
          </a:blip>
          <a:srcRect/>
          <a:stretch/>
        </p:blipFill>
        <p:spPr>
          <a:xfrm>
            <a:off x="244575" y="1524000"/>
            <a:ext cx="8654850" cy="33516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3"/>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Logistic Regression</a:t>
            </a:r>
            <a:endParaRPr/>
          </a:p>
        </p:txBody>
      </p:sp>
      <p:sp>
        <p:nvSpPr>
          <p:cNvPr id="661" name="Google Shape;661;p43"/>
          <p:cNvSpPr txBox="1">
            <a:spLocks noGrp="1"/>
          </p:cNvSpPr>
          <p:nvPr>
            <p:ph type="title"/>
          </p:nvPr>
        </p:nvSpPr>
        <p:spPr>
          <a:xfrm>
            <a:off x="2672550" y="4304512"/>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i="1" dirty="0"/>
              <a:t>Accuracy came out to be </a:t>
            </a:r>
            <a:r>
              <a:rPr lang="en-GB" sz="1700" b="1" i="1" dirty="0"/>
              <a:t>94.60%</a:t>
            </a:r>
            <a:r>
              <a:rPr lang="en-GB" sz="1700" i="1" dirty="0"/>
              <a:t>.</a:t>
            </a:r>
            <a:endParaRPr sz="1700" i="1" dirty="0"/>
          </a:p>
        </p:txBody>
      </p:sp>
      <p:pic>
        <p:nvPicPr>
          <p:cNvPr id="3" name="Picture 2" descr="Text, letter&#10;&#10;Description automatically generated">
            <a:extLst>
              <a:ext uri="{FF2B5EF4-FFF2-40B4-BE49-F238E27FC236}">
                <a16:creationId xmlns:a16="http://schemas.microsoft.com/office/drawing/2014/main" id="{CEC44ADB-8B8D-487D-8E2E-276D7602DD5C}"/>
              </a:ext>
            </a:extLst>
          </p:cNvPr>
          <p:cNvPicPr>
            <a:picLocks noChangeAspect="1"/>
          </p:cNvPicPr>
          <p:nvPr/>
        </p:nvPicPr>
        <p:blipFill>
          <a:blip r:embed="rId3"/>
          <a:stretch>
            <a:fillRect/>
          </a:stretch>
        </p:blipFill>
        <p:spPr>
          <a:xfrm>
            <a:off x="2462818" y="1458474"/>
            <a:ext cx="4218364" cy="2478052"/>
          </a:xfrm>
          <a:prstGeom prst="rect">
            <a:avLst/>
          </a:prstGeom>
        </p:spPr>
      </p:pic>
      <p:sp>
        <p:nvSpPr>
          <p:cNvPr id="660" name="Google Shape;660;p43"/>
          <p:cNvSpPr/>
          <p:nvPr/>
        </p:nvSpPr>
        <p:spPr>
          <a:xfrm>
            <a:off x="1753004" y="3592324"/>
            <a:ext cx="799200" cy="147300"/>
          </a:xfrm>
          <a:prstGeom prst="rightArrow">
            <a:avLst>
              <a:gd name="adj1" fmla="val 50000"/>
              <a:gd name="adj2" fmla="val 156959"/>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1297500" y="393750"/>
            <a:ext cx="37989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Confusion Matrix</a:t>
            </a:r>
            <a:endParaRPr/>
          </a:p>
        </p:txBody>
      </p:sp>
      <p:sp>
        <p:nvSpPr>
          <p:cNvPr id="667" name="Google Shape;667;p44"/>
          <p:cNvSpPr txBox="1">
            <a:spLocks noGrp="1"/>
          </p:cNvSpPr>
          <p:nvPr>
            <p:ph type="body" idx="1"/>
          </p:nvPr>
        </p:nvSpPr>
        <p:spPr>
          <a:xfrm>
            <a:off x="1297500" y="1461550"/>
            <a:ext cx="3798900" cy="34320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i="1"/>
              <a:t>A Confusion matrix is an N x N matrix used for evaluating the performance of a classification model, where N is the number of target classes. The matrix compares the actual target values with those predicted by the machine learning model. This gives us a holistic view of how well our classification model is performing and what kinds of errors it is making.</a:t>
            </a:r>
            <a:endParaRPr sz="1500" i="1">
              <a:solidFill>
                <a:srgbClr val="FFFFFF"/>
              </a:solidFill>
            </a:endParaRPr>
          </a:p>
        </p:txBody>
      </p:sp>
      <p:pic>
        <p:nvPicPr>
          <p:cNvPr id="668" name="Google Shape;668;p44"/>
          <p:cNvPicPr preferRelativeResize="0"/>
          <p:nvPr/>
        </p:nvPicPr>
        <p:blipFill rotWithShape="1">
          <a:blip r:embed="rId3">
            <a:alphaModFix/>
          </a:blip>
          <a:srcRect l="14702" r="-10920"/>
          <a:stretch/>
        </p:blipFill>
        <p:spPr>
          <a:xfrm rot="-5400000">
            <a:off x="5718946" y="1338207"/>
            <a:ext cx="2504700" cy="2509500"/>
          </a:xfrm>
          <a:prstGeom prst="diagStripe">
            <a:avLst>
              <a:gd name="adj" fmla="val 50445"/>
            </a:avLst>
          </a:prstGeom>
          <a:noFill/>
          <a:ln>
            <a:noFill/>
          </a:ln>
        </p:spPr>
      </p:pic>
      <p:pic>
        <p:nvPicPr>
          <p:cNvPr id="669" name="Google Shape;669;p44"/>
          <p:cNvPicPr preferRelativeResize="0"/>
          <p:nvPr/>
        </p:nvPicPr>
        <p:blipFill rotWithShape="1">
          <a:blip r:embed="rId3">
            <a:alphaModFix/>
          </a:blip>
          <a:srcRect l="3781"/>
          <a:stretch/>
        </p:blipFill>
        <p:spPr>
          <a:xfrm rot="-5400000">
            <a:off x="5710147" y="2704980"/>
            <a:ext cx="2431500" cy="2436000"/>
          </a:xfrm>
          <a:prstGeom prst="diagStripe">
            <a:avLst>
              <a:gd name="adj" fmla="val 50445"/>
            </a:avLst>
          </a:prstGeom>
          <a:noFill/>
          <a:ln>
            <a:noFill/>
          </a:ln>
        </p:spPr>
      </p:pic>
      <p:pic>
        <p:nvPicPr>
          <p:cNvPr id="670" name="Google Shape;670;p44"/>
          <p:cNvPicPr preferRelativeResize="0"/>
          <p:nvPr/>
        </p:nvPicPr>
        <p:blipFill rotWithShape="1">
          <a:blip r:embed="rId3">
            <a:alphaModFix/>
          </a:blip>
          <a:srcRect l="1895" r="1885"/>
          <a:stretch/>
        </p:blipFill>
        <p:spPr>
          <a:xfrm rot="5400000">
            <a:off x="6637386" y="2137210"/>
            <a:ext cx="2504700" cy="2509500"/>
          </a:xfrm>
          <a:prstGeom prst="diagStripe">
            <a:avLst>
              <a:gd name="adj" fmla="val 50445"/>
            </a:avLst>
          </a:prstGeom>
          <a:noFill/>
          <a:ln>
            <a:noFill/>
          </a:ln>
        </p:spPr>
      </p:pic>
      <p:sp>
        <p:nvSpPr>
          <p:cNvPr id="671" name="Google Shape;671;p4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5"/>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Confusion Matrix</a:t>
            </a:r>
            <a:endParaRPr/>
          </a:p>
        </p:txBody>
      </p:sp>
      <p:pic>
        <p:nvPicPr>
          <p:cNvPr id="677" name="Google Shape;677;p45"/>
          <p:cNvPicPr preferRelativeResize="0"/>
          <p:nvPr/>
        </p:nvPicPr>
        <p:blipFill rotWithShape="1">
          <a:blip r:embed="rId3">
            <a:alphaModFix/>
          </a:blip>
          <a:srcRect r="31698"/>
          <a:stretch/>
        </p:blipFill>
        <p:spPr>
          <a:xfrm>
            <a:off x="1297500" y="1659775"/>
            <a:ext cx="6612824" cy="231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Risk Factors</a:t>
            </a:r>
            <a:endParaRPr/>
          </a:p>
        </p:txBody>
      </p:sp>
      <p:sp>
        <p:nvSpPr>
          <p:cNvPr id="241" name="Google Shape;241;p19"/>
          <p:cNvSpPr txBox="1">
            <a:spLocks noGrp="1"/>
          </p:cNvSpPr>
          <p:nvPr>
            <p:ph type="body" idx="1"/>
          </p:nvPr>
        </p:nvSpPr>
        <p:spPr>
          <a:xfrm>
            <a:off x="1297500" y="1116150"/>
            <a:ext cx="7038900" cy="358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600"/>
              <a:t>• Age: People aged 55 years and over </a:t>
            </a:r>
            <a:endParaRPr sz="1600"/>
          </a:p>
          <a:p>
            <a:pPr marL="0" lvl="0" indent="0" algn="just" rtl="0">
              <a:spcBef>
                <a:spcPts val="1600"/>
              </a:spcBef>
              <a:spcAft>
                <a:spcPts val="0"/>
              </a:spcAft>
              <a:buNone/>
            </a:pPr>
            <a:r>
              <a:rPr lang="en-GB" sz="1600"/>
              <a:t>• Hypertension: if the systolic pressure is 140 mm Hg or more, or the diastolic pressure is 90 mm Hg or more </a:t>
            </a:r>
            <a:endParaRPr sz="1600"/>
          </a:p>
          <a:p>
            <a:pPr marL="0" lvl="0" indent="0" algn="just" rtl="0">
              <a:spcBef>
                <a:spcPts val="1600"/>
              </a:spcBef>
              <a:spcAft>
                <a:spcPts val="0"/>
              </a:spcAft>
              <a:buNone/>
            </a:pPr>
            <a:r>
              <a:rPr lang="en-GB" sz="1600"/>
              <a:t>• Hypercholesterolemia: If the cholesterol level in the blood is 200 milligrams per decilitre </a:t>
            </a:r>
            <a:endParaRPr sz="1600"/>
          </a:p>
          <a:p>
            <a:pPr marL="0" lvl="0" indent="0" algn="just" rtl="0">
              <a:spcBef>
                <a:spcPts val="1600"/>
              </a:spcBef>
              <a:spcAft>
                <a:spcPts val="0"/>
              </a:spcAft>
              <a:buNone/>
            </a:pPr>
            <a:r>
              <a:rPr lang="en-GB" sz="1600"/>
              <a:t>• Smoking </a:t>
            </a:r>
            <a:endParaRPr sz="1600"/>
          </a:p>
          <a:p>
            <a:pPr marL="0" lvl="0" indent="0" algn="just" rtl="0">
              <a:spcBef>
                <a:spcPts val="1600"/>
              </a:spcBef>
              <a:spcAft>
                <a:spcPts val="0"/>
              </a:spcAft>
              <a:buNone/>
            </a:pPr>
            <a:r>
              <a:rPr lang="en-GB" sz="1600"/>
              <a:t>• Diabetes </a:t>
            </a:r>
            <a:endParaRPr sz="1600"/>
          </a:p>
          <a:p>
            <a:pPr marL="0" lvl="0" indent="0" algn="just" rtl="0">
              <a:spcBef>
                <a:spcPts val="1600"/>
              </a:spcBef>
              <a:spcAft>
                <a:spcPts val="0"/>
              </a:spcAft>
              <a:buNone/>
            </a:pPr>
            <a:r>
              <a:rPr lang="en-GB" sz="1600"/>
              <a:t>• Obesity: if the body mass index (BMI) is 30 or more</a:t>
            </a:r>
            <a:endParaRPr sz="1600">
              <a:latin typeface="Arial"/>
              <a:ea typeface="Arial"/>
              <a:cs typeface="Arial"/>
              <a:sym typeface="Arial"/>
            </a:endParaRPr>
          </a:p>
          <a:p>
            <a:pPr marL="0" lvl="0" indent="0" algn="just" rtl="0">
              <a:spcBef>
                <a:spcPts val="1600"/>
              </a:spcBef>
              <a:spcAft>
                <a:spcPts val="1600"/>
              </a:spcAft>
              <a:buNone/>
            </a:pP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46"/>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Confusion Matrix</a:t>
            </a:r>
            <a:endParaRPr/>
          </a:p>
        </p:txBody>
      </p:sp>
      <p:pic>
        <p:nvPicPr>
          <p:cNvPr id="683" name="Google Shape;683;p46"/>
          <p:cNvPicPr preferRelativeResize="0"/>
          <p:nvPr/>
        </p:nvPicPr>
        <p:blipFill>
          <a:blip r:embed="rId3">
            <a:alphaModFix/>
          </a:blip>
          <a:stretch>
            <a:fillRect/>
          </a:stretch>
        </p:blipFill>
        <p:spPr>
          <a:xfrm>
            <a:off x="1896600" y="1096350"/>
            <a:ext cx="5350796" cy="3818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txBox="1">
            <a:spLocks noGrp="1"/>
          </p:cNvSpPr>
          <p:nvPr>
            <p:ph type="title"/>
          </p:nvPr>
        </p:nvSpPr>
        <p:spPr>
          <a:xfrm>
            <a:off x="1297500" y="393750"/>
            <a:ext cx="37989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K-Means </a:t>
            </a:r>
            <a:r>
              <a:rPr lang="en-GB" dirty="0" err="1"/>
              <a:t>Clusturing</a:t>
            </a:r>
            <a:endParaRPr dirty="0"/>
          </a:p>
        </p:txBody>
      </p:sp>
      <p:sp>
        <p:nvSpPr>
          <p:cNvPr id="609" name="Google Shape;609;p38"/>
          <p:cNvSpPr txBox="1">
            <a:spLocks noGrp="1"/>
          </p:cNvSpPr>
          <p:nvPr>
            <p:ph type="body" idx="1"/>
          </p:nvPr>
        </p:nvSpPr>
        <p:spPr>
          <a:xfrm>
            <a:off x="1125415" y="1461550"/>
            <a:ext cx="3970985" cy="3432000"/>
          </a:xfrm>
          <a:prstGeom prst="rect">
            <a:avLst/>
          </a:prstGeom>
        </p:spPr>
        <p:txBody>
          <a:bodyPr spcFirstLastPara="1" wrap="square" lIns="91425" tIns="91425" rIns="91425" bIns="91425" anchor="t" anchorCtr="0">
            <a:noAutofit/>
          </a:bodyPr>
          <a:lstStyle/>
          <a:p>
            <a:pPr marL="285750" indent="-285750" algn="just"/>
            <a:r>
              <a:rPr lang="en-GB" sz="1600" i="1" dirty="0">
                <a:solidFill>
                  <a:srgbClr val="FFFFFF"/>
                </a:solidFill>
              </a:rPr>
              <a:t>K means is one of the most popular Unsupervised Machine Learning Algorithms Used for Solving Classification Problems.</a:t>
            </a:r>
          </a:p>
          <a:p>
            <a:pPr marL="285750" indent="-285750" algn="just"/>
            <a:r>
              <a:rPr lang="en-GB" sz="1600" i="1" dirty="0">
                <a:solidFill>
                  <a:srgbClr val="FFFFFF"/>
                </a:solidFill>
              </a:rPr>
              <a:t> </a:t>
            </a:r>
            <a:r>
              <a:rPr lang="en-GB" sz="1600" b="1" i="1" dirty="0">
                <a:solidFill>
                  <a:srgbClr val="FFFFFF"/>
                </a:solidFill>
              </a:rPr>
              <a:t>K Means segregates the </a:t>
            </a:r>
            <a:r>
              <a:rPr lang="en-GB" sz="1600" b="1" i="1" dirty="0" err="1">
                <a:solidFill>
                  <a:srgbClr val="FFFFFF"/>
                </a:solidFill>
              </a:rPr>
              <a:t>unlabeled</a:t>
            </a:r>
            <a:r>
              <a:rPr lang="en-GB" sz="1600" b="1" i="1" dirty="0">
                <a:solidFill>
                  <a:srgbClr val="FFFFFF"/>
                </a:solidFill>
              </a:rPr>
              <a:t> data into various groups, called clusters, based on having similar features, common patterns.</a:t>
            </a:r>
          </a:p>
          <a:p>
            <a:pPr marL="285750" indent="-285750" algn="just"/>
            <a:r>
              <a:rPr lang="en-GB" sz="1600" i="1" dirty="0">
                <a:solidFill>
                  <a:srgbClr val="FFFFFF"/>
                </a:solidFill>
              </a:rPr>
              <a:t>A cluster refers to a collection of data points aggregated together because of certain similarities.</a:t>
            </a:r>
          </a:p>
        </p:txBody>
      </p:sp>
      <p:pic>
        <p:nvPicPr>
          <p:cNvPr id="610" name="Google Shape;610;p38"/>
          <p:cNvPicPr preferRelativeResize="0"/>
          <p:nvPr/>
        </p:nvPicPr>
        <p:blipFill>
          <a:blip r:embed="rId3"/>
          <a:srcRect l="11808" r="11808"/>
          <a:stretch/>
        </p:blipFill>
        <p:spPr>
          <a:xfrm rot="-5400000">
            <a:off x="5718946" y="1345241"/>
            <a:ext cx="2504700" cy="2509500"/>
          </a:xfrm>
          <a:prstGeom prst="diagStripe">
            <a:avLst>
              <a:gd name="adj" fmla="val 50445"/>
            </a:avLst>
          </a:prstGeom>
          <a:noFill/>
          <a:ln>
            <a:noFill/>
          </a:ln>
        </p:spPr>
      </p:pic>
      <p:pic>
        <p:nvPicPr>
          <p:cNvPr id="611" name="Google Shape;611;p38"/>
          <p:cNvPicPr preferRelativeResize="0"/>
          <p:nvPr/>
        </p:nvPicPr>
        <p:blipFill>
          <a:blip r:embed="rId3"/>
          <a:srcRect l="11805" r="11805"/>
          <a:stretch/>
        </p:blipFill>
        <p:spPr>
          <a:xfrm rot="-5400000">
            <a:off x="5710147" y="2704980"/>
            <a:ext cx="2431500" cy="2436000"/>
          </a:xfrm>
          <a:prstGeom prst="diagStripe">
            <a:avLst>
              <a:gd name="adj" fmla="val 50445"/>
            </a:avLst>
          </a:prstGeom>
          <a:noFill/>
          <a:ln>
            <a:noFill/>
          </a:ln>
        </p:spPr>
      </p:pic>
      <p:pic>
        <p:nvPicPr>
          <p:cNvPr id="612" name="Google Shape;612;p38"/>
          <p:cNvPicPr preferRelativeResize="0"/>
          <p:nvPr/>
        </p:nvPicPr>
        <p:blipFill>
          <a:blip r:embed="rId3"/>
          <a:srcRect l="11808" r="11808"/>
          <a:stretch/>
        </p:blipFill>
        <p:spPr>
          <a:xfrm rot="5400000">
            <a:off x="6637386" y="2137210"/>
            <a:ext cx="2504700" cy="2509500"/>
          </a:xfrm>
          <a:prstGeom prst="diagStripe">
            <a:avLst>
              <a:gd name="adj" fmla="val 50445"/>
            </a:avLst>
          </a:prstGeom>
          <a:noFill/>
          <a:ln>
            <a:noFill/>
          </a:ln>
        </p:spPr>
      </p:pic>
      <p:sp>
        <p:nvSpPr>
          <p:cNvPr id="613" name="Google Shape;613;p3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2682515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txBox="1">
            <a:spLocks noGrp="1"/>
          </p:cNvSpPr>
          <p:nvPr>
            <p:ph type="title"/>
          </p:nvPr>
        </p:nvSpPr>
        <p:spPr>
          <a:xfrm>
            <a:off x="1297500" y="393750"/>
            <a:ext cx="37989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How it works</a:t>
            </a:r>
          </a:p>
        </p:txBody>
      </p:sp>
      <p:sp>
        <p:nvSpPr>
          <p:cNvPr id="609" name="Google Shape;609;p38"/>
          <p:cNvSpPr txBox="1">
            <a:spLocks noGrp="1"/>
          </p:cNvSpPr>
          <p:nvPr>
            <p:ph type="body" idx="1"/>
          </p:nvPr>
        </p:nvSpPr>
        <p:spPr>
          <a:xfrm>
            <a:off x="1125415" y="1461550"/>
            <a:ext cx="3970985" cy="3432000"/>
          </a:xfrm>
          <a:prstGeom prst="rect">
            <a:avLst/>
          </a:prstGeom>
        </p:spPr>
        <p:txBody>
          <a:bodyPr spcFirstLastPara="1" wrap="square" lIns="91425" tIns="91425" rIns="91425" bIns="91425" anchor="t" anchorCtr="0">
            <a:noAutofit/>
          </a:bodyPr>
          <a:lstStyle/>
          <a:p>
            <a:pPr marL="0" indent="0" algn="just">
              <a:buNone/>
            </a:pPr>
            <a:r>
              <a:rPr lang="en-GB" sz="1600" i="1" dirty="0">
                <a:solidFill>
                  <a:srgbClr val="FFFFFF"/>
                </a:solidFill>
              </a:rPr>
              <a:t>To process the learning data, the K-means algorithm in data mining starts with a first group of randomly selected centroids, which are used as the beginning points for every cluster, and then performs iterative (repetitive) calculations to optimize the positions of the centroids</a:t>
            </a:r>
          </a:p>
        </p:txBody>
      </p:sp>
      <p:pic>
        <p:nvPicPr>
          <p:cNvPr id="610" name="Google Shape;610;p38"/>
          <p:cNvPicPr preferRelativeResize="0"/>
          <p:nvPr/>
        </p:nvPicPr>
        <p:blipFill>
          <a:blip r:embed="rId3"/>
          <a:srcRect l="11808" r="11808"/>
          <a:stretch/>
        </p:blipFill>
        <p:spPr>
          <a:xfrm rot="-5400000">
            <a:off x="5718946" y="1345241"/>
            <a:ext cx="2504700" cy="2509500"/>
          </a:xfrm>
          <a:prstGeom prst="diagStripe">
            <a:avLst>
              <a:gd name="adj" fmla="val 50445"/>
            </a:avLst>
          </a:prstGeom>
          <a:noFill/>
          <a:ln>
            <a:noFill/>
          </a:ln>
        </p:spPr>
      </p:pic>
      <p:pic>
        <p:nvPicPr>
          <p:cNvPr id="611" name="Google Shape;611;p38"/>
          <p:cNvPicPr preferRelativeResize="0"/>
          <p:nvPr/>
        </p:nvPicPr>
        <p:blipFill>
          <a:blip r:embed="rId3"/>
          <a:srcRect l="11805" r="11805"/>
          <a:stretch/>
        </p:blipFill>
        <p:spPr>
          <a:xfrm rot="-5400000">
            <a:off x="5710147" y="2704980"/>
            <a:ext cx="2431500" cy="2436000"/>
          </a:xfrm>
          <a:prstGeom prst="diagStripe">
            <a:avLst>
              <a:gd name="adj" fmla="val 50445"/>
            </a:avLst>
          </a:prstGeom>
          <a:noFill/>
          <a:ln>
            <a:noFill/>
          </a:ln>
        </p:spPr>
      </p:pic>
      <p:pic>
        <p:nvPicPr>
          <p:cNvPr id="612" name="Google Shape;612;p38"/>
          <p:cNvPicPr preferRelativeResize="0"/>
          <p:nvPr/>
        </p:nvPicPr>
        <p:blipFill>
          <a:blip r:embed="rId3"/>
          <a:srcRect l="11808" r="11808"/>
          <a:stretch/>
        </p:blipFill>
        <p:spPr>
          <a:xfrm rot="5400000">
            <a:off x="6637386" y="2137210"/>
            <a:ext cx="2504700" cy="2509500"/>
          </a:xfrm>
          <a:prstGeom prst="diagStripe">
            <a:avLst>
              <a:gd name="adj" fmla="val 50445"/>
            </a:avLst>
          </a:prstGeom>
          <a:noFill/>
          <a:ln>
            <a:noFill/>
          </a:ln>
        </p:spPr>
      </p:pic>
      <p:sp>
        <p:nvSpPr>
          <p:cNvPr id="613" name="Google Shape;613;p3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1205341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8"/>
          <p:cNvSpPr txBox="1">
            <a:spLocks noGrp="1"/>
          </p:cNvSpPr>
          <p:nvPr>
            <p:ph type="title"/>
          </p:nvPr>
        </p:nvSpPr>
        <p:spPr>
          <a:xfrm>
            <a:off x="1297500" y="393750"/>
            <a:ext cx="3798900" cy="57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How it works</a:t>
            </a:r>
          </a:p>
        </p:txBody>
      </p:sp>
      <p:sp>
        <p:nvSpPr>
          <p:cNvPr id="609" name="Google Shape;609;p38"/>
          <p:cNvSpPr txBox="1">
            <a:spLocks noGrp="1"/>
          </p:cNvSpPr>
          <p:nvPr>
            <p:ph type="body" idx="1"/>
          </p:nvPr>
        </p:nvSpPr>
        <p:spPr>
          <a:xfrm>
            <a:off x="1125415" y="1461550"/>
            <a:ext cx="3970985" cy="3432000"/>
          </a:xfrm>
          <a:prstGeom prst="rect">
            <a:avLst/>
          </a:prstGeom>
        </p:spPr>
        <p:txBody>
          <a:bodyPr spcFirstLastPara="1" wrap="square" lIns="91425" tIns="91425" rIns="91425" bIns="91425" anchor="t" anchorCtr="0">
            <a:noAutofit/>
          </a:bodyPr>
          <a:lstStyle/>
          <a:p>
            <a:pPr marL="0" indent="0" algn="just">
              <a:buNone/>
            </a:pPr>
            <a:r>
              <a:rPr lang="en-GB" sz="1600" i="1" dirty="0">
                <a:solidFill>
                  <a:srgbClr val="FFFFFF"/>
                </a:solidFill>
              </a:rPr>
              <a:t>It halts creating and optimizing clusters when either:</a:t>
            </a:r>
          </a:p>
          <a:p>
            <a:pPr marL="0" indent="0" algn="just">
              <a:buNone/>
            </a:pPr>
            <a:endParaRPr lang="en-GB" sz="1600" i="1" dirty="0">
              <a:solidFill>
                <a:srgbClr val="FFFFFF"/>
              </a:solidFill>
            </a:endParaRPr>
          </a:p>
          <a:p>
            <a:pPr marL="285750" indent="-285750" algn="just"/>
            <a:r>
              <a:rPr lang="en-GB" sz="1600" i="1" dirty="0">
                <a:solidFill>
                  <a:srgbClr val="FFFFFF"/>
                </a:solidFill>
              </a:rPr>
              <a:t>The centroids have stabilized — there is no change in their values because the clustering has been successful.</a:t>
            </a:r>
          </a:p>
          <a:p>
            <a:pPr marL="285750" indent="-285750" algn="just"/>
            <a:endParaRPr lang="en-GB" sz="1600" i="1" dirty="0">
              <a:solidFill>
                <a:srgbClr val="FFFFFF"/>
              </a:solidFill>
            </a:endParaRPr>
          </a:p>
          <a:p>
            <a:pPr marL="285750" indent="-285750" algn="just"/>
            <a:r>
              <a:rPr lang="en-GB" sz="1600" i="1" dirty="0">
                <a:solidFill>
                  <a:srgbClr val="FFFFFF"/>
                </a:solidFill>
              </a:rPr>
              <a:t>The defined number of iterations has been achieved.</a:t>
            </a:r>
          </a:p>
        </p:txBody>
      </p:sp>
      <p:pic>
        <p:nvPicPr>
          <p:cNvPr id="610" name="Google Shape;610;p38"/>
          <p:cNvPicPr preferRelativeResize="0"/>
          <p:nvPr/>
        </p:nvPicPr>
        <p:blipFill>
          <a:blip r:embed="rId3"/>
          <a:srcRect l="11808" r="11808"/>
          <a:stretch/>
        </p:blipFill>
        <p:spPr>
          <a:xfrm rot="-5400000">
            <a:off x="5718946" y="1345241"/>
            <a:ext cx="2504700" cy="2509500"/>
          </a:xfrm>
          <a:prstGeom prst="diagStripe">
            <a:avLst>
              <a:gd name="adj" fmla="val 50445"/>
            </a:avLst>
          </a:prstGeom>
          <a:noFill/>
          <a:ln>
            <a:noFill/>
          </a:ln>
        </p:spPr>
      </p:pic>
      <p:pic>
        <p:nvPicPr>
          <p:cNvPr id="611" name="Google Shape;611;p38"/>
          <p:cNvPicPr preferRelativeResize="0"/>
          <p:nvPr/>
        </p:nvPicPr>
        <p:blipFill>
          <a:blip r:embed="rId3"/>
          <a:srcRect l="11805" r="11805"/>
          <a:stretch/>
        </p:blipFill>
        <p:spPr>
          <a:xfrm rot="-5400000">
            <a:off x="5710147" y="2704980"/>
            <a:ext cx="2431500" cy="2436000"/>
          </a:xfrm>
          <a:prstGeom prst="diagStripe">
            <a:avLst>
              <a:gd name="adj" fmla="val 50445"/>
            </a:avLst>
          </a:prstGeom>
          <a:noFill/>
          <a:ln>
            <a:noFill/>
          </a:ln>
        </p:spPr>
      </p:pic>
      <p:pic>
        <p:nvPicPr>
          <p:cNvPr id="612" name="Google Shape;612;p38"/>
          <p:cNvPicPr preferRelativeResize="0"/>
          <p:nvPr/>
        </p:nvPicPr>
        <p:blipFill>
          <a:blip r:embed="rId3"/>
          <a:srcRect l="11808" r="11808"/>
          <a:stretch/>
        </p:blipFill>
        <p:spPr>
          <a:xfrm rot="5400000">
            <a:off x="6637386" y="2137210"/>
            <a:ext cx="2504700" cy="2509500"/>
          </a:xfrm>
          <a:prstGeom prst="diagStripe">
            <a:avLst>
              <a:gd name="adj" fmla="val 50445"/>
            </a:avLst>
          </a:prstGeom>
          <a:noFill/>
          <a:ln>
            <a:noFill/>
          </a:ln>
        </p:spPr>
      </p:pic>
      <p:sp>
        <p:nvSpPr>
          <p:cNvPr id="613" name="Google Shape;613;p38"/>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extLst>
      <p:ext uri="{BB962C8B-B14F-4D97-AF65-F5344CB8AC3E}">
        <p14:creationId xmlns:p14="http://schemas.microsoft.com/office/powerpoint/2010/main" val="1769028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40"/>
          <p:cNvSpPr txBox="1">
            <a:spLocks noGrp="1"/>
          </p:cNvSpPr>
          <p:nvPr>
            <p:ph type="title" idx="2"/>
          </p:nvPr>
        </p:nvSpPr>
        <p:spPr>
          <a:xfrm>
            <a:off x="2813750" y="364850"/>
            <a:ext cx="3526200" cy="8763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b="1" dirty="0">
                <a:highlight>
                  <a:srgbClr val="000000"/>
                </a:highlight>
              </a:rPr>
              <a:t>K-Means Clustering </a:t>
            </a:r>
            <a:endParaRPr sz="1900" b="1" dirty="0">
              <a:highlight>
                <a:srgbClr val="000000"/>
              </a:highlight>
            </a:endParaRPr>
          </a:p>
          <a:p>
            <a:pPr marL="0" lvl="0" indent="0" algn="ctr" rtl="0">
              <a:spcBef>
                <a:spcPts val="0"/>
              </a:spcBef>
              <a:spcAft>
                <a:spcPts val="0"/>
              </a:spcAft>
              <a:buNone/>
            </a:pPr>
            <a:r>
              <a:rPr lang="en-GB" sz="1900" b="1" dirty="0"/>
              <a:t>Pros </a:t>
            </a:r>
            <a:r>
              <a:rPr lang="en-GB" sz="1900" b="1" dirty="0">
                <a:solidFill>
                  <a:srgbClr val="FFFFFF"/>
                </a:solidFill>
              </a:rPr>
              <a:t> </a:t>
            </a:r>
            <a:r>
              <a:rPr lang="en-GB" sz="1900" b="1" dirty="0">
                <a:solidFill>
                  <a:srgbClr val="000000"/>
                </a:solidFill>
              </a:rPr>
              <a:t>Cons</a:t>
            </a:r>
            <a:endParaRPr sz="1900" b="1" dirty="0">
              <a:solidFill>
                <a:srgbClr val="000000"/>
              </a:solidFill>
            </a:endParaRPr>
          </a:p>
        </p:txBody>
      </p:sp>
      <p:sp>
        <p:nvSpPr>
          <p:cNvPr id="629" name="Google Shape;629;p40"/>
          <p:cNvSpPr txBox="1">
            <a:spLocks noGrp="1"/>
          </p:cNvSpPr>
          <p:nvPr>
            <p:ph type="title"/>
          </p:nvPr>
        </p:nvSpPr>
        <p:spPr>
          <a:xfrm>
            <a:off x="287825" y="1570725"/>
            <a:ext cx="2720400" cy="3258600"/>
          </a:xfrm>
          <a:prstGeom prst="rect">
            <a:avLst/>
          </a:prstGeom>
        </p:spPr>
        <p:txBody>
          <a:bodyPr spcFirstLastPara="1" wrap="square" lIns="91425" tIns="91425" rIns="91425" bIns="91425" anchor="t" anchorCtr="0">
            <a:noAutofit/>
          </a:bodyPr>
          <a:lstStyle/>
          <a:p>
            <a:pPr marL="152400" lvl="0" rtl="0">
              <a:lnSpc>
                <a:spcPct val="115000"/>
              </a:lnSpc>
              <a:spcBef>
                <a:spcPts val="0"/>
              </a:spcBef>
              <a:spcAft>
                <a:spcPts val="0"/>
              </a:spcAft>
              <a:buSzPts val="1200"/>
            </a:pPr>
            <a:r>
              <a:rPr lang="en-GB" sz="1200" dirty="0"/>
              <a:t>Relatively simple to implement.</a:t>
            </a:r>
            <a:br>
              <a:rPr lang="en-GB" sz="1200" dirty="0"/>
            </a:br>
            <a:br>
              <a:rPr lang="en-GB" sz="1200" dirty="0"/>
            </a:br>
            <a:r>
              <a:rPr lang="en-GB" sz="1200" dirty="0"/>
              <a:t>Scales to large data sets.</a:t>
            </a:r>
            <a:br>
              <a:rPr lang="en-GB" sz="1200" dirty="0"/>
            </a:br>
            <a:br>
              <a:rPr lang="en-GB" sz="1200" dirty="0"/>
            </a:br>
            <a:r>
              <a:rPr lang="en-GB" sz="1200" dirty="0"/>
              <a:t>Guarantees convergence.</a:t>
            </a:r>
            <a:br>
              <a:rPr lang="en-GB" sz="1200" dirty="0"/>
            </a:br>
            <a:br>
              <a:rPr lang="en-GB" sz="1200" dirty="0"/>
            </a:br>
            <a:r>
              <a:rPr lang="en-GB" sz="1200" dirty="0"/>
              <a:t>Can warm-start the positions of centroids.</a:t>
            </a:r>
            <a:br>
              <a:rPr lang="en-GB" sz="1200" dirty="0"/>
            </a:br>
            <a:br>
              <a:rPr lang="en-GB" sz="1200" dirty="0"/>
            </a:br>
            <a:r>
              <a:rPr lang="en-GB" sz="1200" dirty="0"/>
              <a:t>Easily adapts to new examples.</a:t>
            </a:r>
            <a:br>
              <a:rPr lang="en-GB" sz="1200" dirty="0"/>
            </a:br>
            <a:br>
              <a:rPr lang="en-GB" sz="1200" dirty="0"/>
            </a:br>
            <a:r>
              <a:rPr lang="en-GB" sz="1200" dirty="0"/>
              <a:t>Generalizes to clusters of different shapes and sizes, such as elliptical clusters.</a:t>
            </a:r>
            <a:endParaRPr lang="en-IN" sz="1200" dirty="0"/>
          </a:p>
        </p:txBody>
      </p:sp>
      <p:sp>
        <p:nvSpPr>
          <p:cNvPr id="630" name="Google Shape;630;p40"/>
          <p:cNvSpPr txBox="1">
            <a:spLocks noGrp="1"/>
          </p:cNvSpPr>
          <p:nvPr>
            <p:ph type="body" idx="1"/>
          </p:nvPr>
        </p:nvSpPr>
        <p:spPr>
          <a:xfrm>
            <a:off x="6109025" y="1570725"/>
            <a:ext cx="2647200" cy="3258600"/>
          </a:xfrm>
          <a:prstGeom prst="rect">
            <a:avLst/>
          </a:prstGeom>
        </p:spPr>
        <p:txBody>
          <a:bodyPr spcFirstLastPara="1" wrap="square" lIns="91425" tIns="91425" rIns="91425" bIns="91425" anchor="t" anchorCtr="0">
            <a:noAutofit/>
          </a:bodyPr>
          <a:lstStyle/>
          <a:p>
            <a:pPr marL="152400" lvl="0" indent="0" algn="just" rtl="0">
              <a:spcBef>
                <a:spcPts val="0"/>
              </a:spcBef>
              <a:spcAft>
                <a:spcPts val="0"/>
              </a:spcAft>
              <a:buSzPts val="1200"/>
              <a:buNone/>
            </a:pPr>
            <a:r>
              <a:rPr lang="en-IN" sz="1200" dirty="0"/>
              <a:t>Choosing  manually.</a:t>
            </a:r>
          </a:p>
          <a:p>
            <a:pPr marL="152400" lvl="0" indent="0" algn="just" rtl="0">
              <a:spcBef>
                <a:spcPts val="0"/>
              </a:spcBef>
              <a:spcAft>
                <a:spcPts val="0"/>
              </a:spcAft>
              <a:buSzPts val="1200"/>
              <a:buNone/>
            </a:pPr>
            <a:endParaRPr lang="en-IN" sz="1200" dirty="0"/>
          </a:p>
          <a:p>
            <a:pPr marL="152400" lvl="0" indent="0" algn="just" rtl="0">
              <a:spcBef>
                <a:spcPts val="0"/>
              </a:spcBef>
              <a:spcAft>
                <a:spcPts val="0"/>
              </a:spcAft>
              <a:buSzPts val="1200"/>
              <a:buNone/>
            </a:pPr>
            <a:r>
              <a:rPr lang="en-GB" sz="1200" dirty="0"/>
              <a:t>Being dependent on initial values.</a:t>
            </a:r>
          </a:p>
          <a:p>
            <a:pPr marL="152400" lvl="0" indent="0" algn="just" rtl="0">
              <a:spcBef>
                <a:spcPts val="0"/>
              </a:spcBef>
              <a:spcAft>
                <a:spcPts val="0"/>
              </a:spcAft>
              <a:buSzPts val="1200"/>
              <a:buNone/>
            </a:pPr>
            <a:endParaRPr lang="en-GB" sz="1200" dirty="0"/>
          </a:p>
          <a:p>
            <a:pPr marL="152400" lvl="0" indent="0" algn="just" rtl="0">
              <a:spcBef>
                <a:spcPts val="0"/>
              </a:spcBef>
              <a:spcAft>
                <a:spcPts val="0"/>
              </a:spcAft>
              <a:buSzPts val="1200"/>
              <a:buNone/>
            </a:pPr>
            <a:r>
              <a:rPr lang="en-GB" sz="1200" dirty="0"/>
              <a:t>Clustering data of varying sizes and density.</a:t>
            </a:r>
          </a:p>
          <a:p>
            <a:pPr marL="152400" lvl="0" indent="0" algn="just" rtl="0">
              <a:spcBef>
                <a:spcPts val="0"/>
              </a:spcBef>
              <a:spcAft>
                <a:spcPts val="0"/>
              </a:spcAft>
              <a:buSzPts val="1200"/>
              <a:buNone/>
            </a:pPr>
            <a:endParaRPr lang="en-GB" sz="1200" dirty="0"/>
          </a:p>
          <a:p>
            <a:pPr marL="152400" lvl="0" indent="0" algn="just" rtl="0">
              <a:spcBef>
                <a:spcPts val="0"/>
              </a:spcBef>
              <a:spcAft>
                <a:spcPts val="0"/>
              </a:spcAft>
              <a:buSzPts val="1200"/>
              <a:buNone/>
            </a:pPr>
            <a:r>
              <a:rPr lang="en-IN" sz="1200" dirty="0"/>
              <a:t>Clustering outliers.</a:t>
            </a:r>
          </a:p>
          <a:p>
            <a:pPr marL="152400" lvl="0" indent="0" algn="just" rtl="0">
              <a:spcBef>
                <a:spcPts val="0"/>
              </a:spcBef>
              <a:spcAft>
                <a:spcPts val="0"/>
              </a:spcAft>
              <a:buSzPts val="1200"/>
              <a:buNone/>
            </a:pPr>
            <a:endParaRPr lang="en-IN" sz="1200" dirty="0"/>
          </a:p>
          <a:p>
            <a:pPr marL="152400" lvl="0" indent="0" algn="just" rtl="0">
              <a:spcBef>
                <a:spcPts val="0"/>
              </a:spcBef>
              <a:spcAft>
                <a:spcPts val="0"/>
              </a:spcAft>
              <a:buSzPts val="1200"/>
              <a:buNone/>
            </a:pPr>
            <a:r>
              <a:rPr lang="en-GB" sz="1200" dirty="0"/>
              <a:t>Scaling with number of dimensions.</a:t>
            </a:r>
            <a:endParaRPr sz="1200" dirty="0"/>
          </a:p>
        </p:txBody>
      </p:sp>
      <p:grpSp>
        <p:nvGrpSpPr>
          <p:cNvPr id="631" name="Google Shape;631;p40"/>
          <p:cNvGrpSpPr/>
          <p:nvPr/>
        </p:nvGrpSpPr>
        <p:grpSpPr>
          <a:xfrm>
            <a:off x="3155498" y="1570728"/>
            <a:ext cx="2806260" cy="2002046"/>
            <a:chOff x="3553042" y="1657806"/>
            <a:chExt cx="3461100" cy="2671532"/>
          </a:xfrm>
        </p:grpSpPr>
        <p:sp>
          <p:nvSpPr>
            <p:cNvPr id="632" name="Google Shape;632;p40"/>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0" name="Google Shape;640;p40"/>
          <p:cNvPicPr preferRelativeResize="0"/>
          <p:nvPr/>
        </p:nvPicPr>
        <p:blipFill rotWithShape="1">
          <a:blip r:embed="rId3">
            <a:alphaModFix/>
          </a:blip>
          <a:srcRect t="3183" b="3183"/>
          <a:stretch/>
        </p:blipFill>
        <p:spPr>
          <a:xfrm>
            <a:off x="3198654" y="1613652"/>
            <a:ext cx="2720400" cy="1432800"/>
          </a:xfrm>
          <a:prstGeom prst="rect">
            <a:avLst/>
          </a:prstGeom>
          <a:noFill/>
          <a:ln>
            <a:noFill/>
          </a:ln>
        </p:spPr>
      </p:pic>
      <p:sp>
        <p:nvSpPr>
          <p:cNvPr id="641" name="Google Shape;641;p40"/>
          <p:cNvSpPr/>
          <p:nvPr/>
        </p:nvSpPr>
        <p:spPr>
          <a:xfrm flipH="1">
            <a:off x="3198699" y="1614438"/>
            <a:ext cx="2720400" cy="1431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7049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Finding “k”</a:t>
            </a:r>
            <a:endParaRPr dirty="0"/>
          </a:p>
        </p:txBody>
      </p:sp>
      <p:pic>
        <p:nvPicPr>
          <p:cNvPr id="3" name="Picture 2" descr="Graphical user interface, text, application, email&#10;&#10;Description automatically generated">
            <a:extLst>
              <a:ext uri="{FF2B5EF4-FFF2-40B4-BE49-F238E27FC236}">
                <a16:creationId xmlns:a16="http://schemas.microsoft.com/office/drawing/2014/main" id="{0B7A9417-F4D2-495B-A5EF-53E4E9BA214A}"/>
              </a:ext>
            </a:extLst>
          </p:cNvPr>
          <p:cNvPicPr>
            <a:picLocks noChangeAspect="1"/>
          </p:cNvPicPr>
          <p:nvPr/>
        </p:nvPicPr>
        <p:blipFill>
          <a:blip r:embed="rId3"/>
          <a:stretch>
            <a:fillRect/>
          </a:stretch>
        </p:blipFill>
        <p:spPr>
          <a:xfrm>
            <a:off x="1535167" y="1535606"/>
            <a:ext cx="6073666" cy="2705334"/>
          </a:xfrm>
          <a:prstGeom prst="rect">
            <a:avLst/>
          </a:prstGeom>
        </p:spPr>
      </p:pic>
    </p:spTree>
    <p:extLst>
      <p:ext uri="{BB962C8B-B14F-4D97-AF65-F5344CB8AC3E}">
        <p14:creationId xmlns:p14="http://schemas.microsoft.com/office/powerpoint/2010/main" val="2698792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Elbow Plot (Finding “k”)</a:t>
            </a:r>
            <a:endParaRPr dirty="0"/>
          </a:p>
        </p:txBody>
      </p:sp>
      <p:pic>
        <p:nvPicPr>
          <p:cNvPr id="3" name="Picture 2" descr="Chart, line chart&#10;&#10;Description automatically generated">
            <a:extLst>
              <a:ext uri="{FF2B5EF4-FFF2-40B4-BE49-F238E27FC236}">
                <a16:creationId xmlns:a16="http://schemas.microsoft.com/office/drawing/2014/main" id="{AD7C7FA1-A46C-4E7F-87CF-96BB111BB7F1}"/>
              </a:ext>
            </a:extLst>
          </p:cNvPr>
          <p:cNvPicPr>
            <a:picLocks noChangeAspect="1"/>
          </p:cNvPicPr>
          <p:nvPr/>
        </p:nvPicPr>
        <p:blipFill>
          <a:blip r:embed="rId3"/>
          <a:stretch>
            <a:fillRect/>
          </a:stretch>
        </p:blipFill>
        <p:spPr>
          <a:xfrm>
            <a:off x="2672550" y="1168108"/>
            <a:ext cx="3798900" cy="3684512"/>
          </a:xfrm>
          <a:prstGeom prst="rect">
            <a:avLst/>
          </a:prstGeom>
        </p:spPr>
      </p:pic>
    </p:spTree>
    <p:extLst>
      <p:ext uri="{BB962C8B-B14F-4D97-AF65-F5344CB8AC3E}">
        <p14:creationId xmlns:p14="http://schemas.microsoft.com/office/powerpoint/2010/main" val="1689143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Training the Model</a:t>
            </a:r>
            <a:endParaRPr dirty="0"/>
          </a:p>
        </p:txBody>
      </p:sp>
      <p:pic>
        <p:nvPicPr>
          <p:cNvPr id="3" name="Picture 2" descr="Graphical user interface, text, application, table&#10;&#10;Description automatically generated">
            <a:extLst>
              <a:ext uri="{FF2B5EF4-FFF2-40B4-BE49-F238E27FC236}">
                <a16:creationId xmlns:a16="http://schemas.microsoft.com/office/drawing/2014/main" id="{145DD4DD-DEBA-4568-9145-3853CC2EA411}"/>
              </a:ext>
            </a:extLst>
          </p:cNvPr>
          <p:cNvPicPr>
            <a:picLocks noChangeAspect="1"/>
          </p:cNvPicPr>
          <p:nvPr/>
        </p:nvPicPr>
        <p:blipFill>
          <a:blip r:embed="rId3"/>
          <a:stretch>
            <a:fillRect/>
          </a:stretch>
        </p:blipFill>
        <p:spPr>
          <a:xfrm>
            <a:off x="1297500" y="1020150"/>
            <a:ext cx="6052869" cy="3805864"/>
          </a:xfrm>
          <a:prstGeom prst="rect">
            <a:avLst/>
          </a:prstGeom>
        </p:spPr>
      </p:pic>
    </p:spTree>
    <p:extLst>
      <p:ext uri="{BB962C8B-B14F-4D97-AF65-F5344CB8AC3E}">
        <p14:creationId xmlns:p14="http://schemas.microsoft.com/office/powerpoint/2010/main" val="4202466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Classification Report</a:t>
            </a:r>
            <a:endParaRPr dirty="0"/>
          </a:p>
        </p:txBody>
      </p:sp>
      <p:pic>
        <p:nvPicPr>
          <p:cNvPr id="3" name="Picture 2" descr="Table&#10;&#10;Description automatically generated">
            <a:extLst>
              <a:ext uri="{FF2B5EF4-FFF2-40B4-BE49-F238E27FC236}">
                <a16:creationId xmlns:a16="http://schemas.microsoft.com/office/drawing/2014/main" id="{EE724326-2BFD-47FB-950F-A02D34F1E838}"/>
              </a:ext>
            </a:extLst>
          </p:cNvPr>
          <p:cNvPicPr>
            <a:picLocks noChangeAspect="1"/>
          </p:cNvPicPr>
          <p:nvPr/>
        </p:nvPicPr>
        <p:blipFill>
          <a:blip r:embed="rId3"/>
          <a:stretch>
            <a:fillRect/>
          </a:stretch>
        </p:blipFill>
        <p:spPr>
          <a:xfrm>
            <a:off x="646170" y="1648141"/>
            <a:ext cx="8245555" cy="3101609"/>
          </a:xfrm>
          <a:prstGeom prst="rect">
            <a:avLst/>
          </a:prstGeom>
        </p:spPr>
      </p:pic>
    </p:spTree>
    <p:extLst>
      <p:ext uri="{BB962C8B-B14F-4D97-AF65-F5344CB8AC3E}">
        <p14:creationId xmlns:p14="http://schemas.microsoft.com/office/powerpoint/2010/main" val="3056515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37"/>
          <p:cNvSpPr txBox="1">
            <a:spLocks noGrp="1"/>
          </p:cNvSpPr>
          <p:nvPr>
            <p:ph type="title"/>
          </p:nvPr>
        </p:nvSpPr>
        <p:spPr>
          <a:xfrm>
            <a:off x="1297500" y="393750"/>
            <a:ext cx="3798900" cy="62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Confusion Matrix</a:t>
            </a:r>
            <a:endParaRPr dirty="0"/>
          </a:p>
        </p:txBody>
      </p:sp>
      <p:pic>
        <p:nvPicPr>
          <p:cNvPr id="3" name="Picture 2" descr="Text&#10;&#10;Description automatically generated">
            <a:extLst>
              <a:ext uri="{FF2B5EF4-FFF2-40B4-BE49-F238E27FC236}">
                <a16:creationId xmlns:a16="http://schemas.microsoft.com/office/drawing/2014/main" id="{61B2BB6B-49EE-4025-88A1-0440728C34A3}"/>
              </a:ext>
            </a:extLst>
          </p:cNvPr>
          <p:cNvPicPr>
            <a:picLocks noChangeAspect="1"/>
          </p:cNvPicPr>
          <p:nvPr/>
        </p:nvPicPr>
        <p:blipFill>
          <a:blip r:embed="rId3"/>
          <a:stretch>
            <a:fillRect/>
          </a:stretch>
        </p:blipFill>
        <p:spPr>
          <a:xfrm>
            <a:off x="5096400" y="1009026"/>
            <a:ext cx="3814731" cy="3740724"/>
          </a:xfrm>
          <a:prstGeom prst="rect">
            <a:avLst/>
          </a:prstGeom>
        </p:spPr>
      </p:pic>
      <p:sp>
        <p:nvSpPr>
          <p:cNvPr id="6" name="Google Shape;660;p43">
            <a:extLst>
              <a:ext uri="{FF2B5EF4-FFF2-40B4-BE49-F238E27FC236}">
                <a16:creationId xmlns:a16="http://schemas.microsoft.com/office/drawing/2014/main" id="{4D2EA657-D72B-461D-947E-E5F02D4E3EC3}"/>
              </a:ext>
            </a:extLst>
          </p:cNvPr>
          <p:cNvSpPr/>
          <p:nvPr/>
        </p:nvSpPr>
        <p:spPr>
          <a:xfrm>
            <a:off x="4365482" y="4443419"/>
            <a:ext cx="799200" cy="147300"/>
          </a:xfrm>
          <a:prstGeom prst="rightArrow">
            <a:avLst>
              <a:gd name="adj1" fmla="val 50000"/>
              <a:gd name="adj2" fmla="val 156959"/>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61;p43">
            <a:extLst>
              <a:ext uri="{FF2B5EF4-FFF2-40B4-BE49-F238E27FC236}">
                <a16:creationId xmlns:a16="http://schemas.microsoft.com/office/drawing/2014/main" id="{F4B8D53F-5659-40EC-B50A-4BF240C77B34}"/>
              </a:ext>
            </a:extLst>
          </p:cNvPr>
          <p:cNvSpPr txBox="1">
            <a:spLocks/>
          </p:cNvSpPr>
          <p:nvPr/>
        </p:nvSpPr>
        <p:spPr>
          <a:xfrm>
            <a:off x="629886" y="2413023"/>
            <a:ext cx="3798900" cy="62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400"/>
              <a:buFont typeface="Montserrat"/>
              <a:buNone/>
              <a:defRPr sz="2400" b="0" i="0" u="none" strike="noStrike" cap="none">
                <a:solidFill>
                  <a:schemeClr val="lt1"/>
                </a:solidFill>
                <a:latin typeface="Montserrat"/>
                <a:ea typeface="Montserrat"/>
                <a:cs typeface="Montserrat"/>
                <a:sym typeface="Montserrat"/>
              </a:defRPr>
            </a:lvl9pPr>
          </a:lstStyle>
          <a:p>
            <a:r>
              <a:rPr lang="en-GB" sz="1700" i="1" dirty="0"/>
              <a:t>Accuracy came out to be </a:t>
            </a:r>
            <a:r>
              <a:rPr lang="en-GB" sz="1700" b="1" i="1" dirty="0"/>
              <a:t>83.70%</a:t>
            </a:r>
            <a:r>
              <a:rPr lang="en-GB" sz="1700" i="1" dirty="0"/>
              <a:t>.</a:t>
            </a:r>
          </a:p>
        </p:txBody>
      </p:sp>
    </p:spTree>
    <p:extLst>
      <p:ext uri="{BB962C8B-B14F-4D97-AF65-F5344CB8AC3E}">
        <p14:creationId xmlns:p14="http://schemas.microsoft.com/office/powerpoint/2010/main" val="3958864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a:t>
            </a:r>
            <a:endParaRPr/>
          </a:p>
        </p:txBody>
      </p:sp>
      <p:sp>
        <p:nvSpPr>
          <p:cNvPr id="247" name="Google Shape;247;p20"/>
          <p:cNvSpPr txBox="1">
            <a:spLocks noGrp="1"/>
          </p:cNvSpPr>
          <p:nvPr>
            <p:ph type="body" idx="1"/>
          </p:nvPr>
        </p:nvSpPr>
        <p:spPr>
          <a:xfrm>
            <a:off x="1297500" y="1116150"/>
            <a:ext cx="7038900" cy="35856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a:t>Stroke is becoming an important cause of premature death and disability in low-income and middle-income countries like India, largely driven by demographic changes and enhanced by the increasing prevalence of the key modifiable risk factors. As a result, developing countries are exposed to a double burden of both communicable and noncommunicable diseases. The poor are increasingly affected by stroke, because of both the changing population exposures to risk factors and, most tragically, not being able to afford the high cost for stroke care. Majority of stroke survivors continue to live with disabilities, and the costs of on-going rehabilitation and long term-care are largely undertaken by family members, which impoverish their families. Being able to predict the possibility of a stroke is highly desirable for clinicians. This allows clinicians to set reasonable goals with patients and relatives, and to reach shared before-care decisions for recovery or rehabilitation.</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Project timeline</a:t>
            </a:r>
            <a:endParaRPr/>
          </a:p>
        </p:txBody>
      </p:sp>
      <p:sp>
        <p:nvSpPr>
          <p:cNvPr id="689" name="Google Shape;689;p47"/>
          <p:cNvSpPr txBox="1"/>
          <p:nvPr/>
        </p:nvSpPr>
        <p:spPr>
          <a:xfrm>
            <a:off x="1851571"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TASK 1</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690" name="Google Shape;690;p47"/>
          <p:cNvSpPr txBox="1"/>
          <p:nvPr/>
        </p:nvSpPr>
        <p:spPr>
          <a:xfrm>
            <a:off x="1731324" y="2273437"/>
            <a:ext cx="11667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Research about the project</a:t>
            </a:r>
            <a:endParaRPr sz="800">
              <a:solidFill>
                <a:srgbClr val="FFFFFF"/>
              </a:solidFill>
              <a:latin typeface="Roboto"/>
              <a:ea typeface="Roboto"/>
              <a:cs typeface="Roboto"/>
              <a:sym typeface="Roboto"/>
            </a:endParaRPr>
          </a:p>
        </p:txBody>
      </p:sp>
      <p:sp>
        <p:nvSpPr>
          <p:cNvPr id="691" name="Google Shape;691;p47"/>
          <p:cNvSpPr txBox="1"/>
          <p:nvPr/>
        </p:nvSpPr>
        <p:spPr>
          <a:xfrm>
            <a:off x="2953267"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TASK 2</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692" name="Google Shape;692;p47"/>
          <p:cNvSpPr txBox="1"/>
          <p:nvPr/>
        </p:nvSpPr>
        <p:spPr>
          <a:xfrm>
            <a:off x="2875634" y="2273437"/>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Exploratory Data Analysis and Cleaning</a:t>
            </a:r>
            <a:endParaRPr sz="800">
              <a:solidFill>
                <a:srgbClr val="FFFFFF"/>
              </a:solidFill>
              <a:latin typeface="Roboto"/>
              <a:ea typeface="Roboto"/>
              <a:cs typeface="Roboto"/>
              <a:sym typeface="Roboto"/>
            </a:endParaRPr>
          </a:p>
        </p:txBody>
      </p:sp>
      <p:sp>
        <p:nvSpPr>
          <p:cNvPr id="693" name="Google Shape;693;p47"/>
          <p:cNvSpPr txBox="1"/>
          <p:nvPr/>
        </p:nvSpPr>
        <p:spPr>
          <a:xfrm>
            <a:off x="4047473"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rgbClr val="FFFFFF"/>
                </a:solidFill>
                <a:latin typeface="Roboto"/>
                <a:ea typeface="Roboto"/>
                <a:cs typeface="Roboto"/>
                <a:sym typeface="Roboto"/>
              </a:rPr>
              <a:t>TASK 3</a:t>
            </a:r>
            <a:endParaRPr sz="800">
              <a:solidFill>
                <a:srgbClr val="FFFFFF"/>
              </a:solidFill>
              <a:latin typeface="Roboto"/>
              <a:ea typeface="Roboto"/>
              <a:cs typeface="Roboto"/>
              <a:sym typeface="Roboto"/>
            </a:endParaRPr>
          </a:p>
          <a:p>
            <a:pPr marL="0" lvl="0" indent="0" algn="l" rtl="0">
              <a:spcBef>
                <a:spcPts val="1600"/>
              </a:spcBef>
              <a:spcAft>
                <a:spcPts val="1600"/>
              </a:spcAft>
              <a:buNone/>
            </a:pPr>
            <a:endParaRPr sz="800">
              <a:solidFill>
                <a:srgbClr val="FFFFFF"/>
              </a:solidFill>
              <a:latin typeface="Roboto"/>
              <a:ea typeface="Roboto"/>
              <a:cs typeface="Roboto"/>
              <a:sym typeface="Roboto"/>
            </a:endParaRPr>
          </a:p>
        </p:txBody>
      </p:sp>
      <p:sp>
        <p:nvSpPr>
          <p:cNvPr id="694" name="Google Shape;694;p47"/>
          <p:cNvSpPr txBox="1"/>
          <p:nvPr/>
        </p:nvSpPr>
        <p:spPr>
          <a:xfrm>
            <a:off x="4012142" y="2273435"/>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rgbClr val="FFFFFF"/>
                </a:solidFill>
                <a:latin typeface="Roboto"/>
                <a:ea typeface="Roboto"/>
                <a:cs typeface="Roboto"/>
                <a:sym typeface="Roboto"/>
              </a:rPr>
              <a:t>Using various methods to accurately predict stroke occurrence using dataset</a:t>
            </a:r>
            <a:endParaRPr sz="800">
              <a:solidFill>
                <a:srgbClr val="FFFFFF"/>
              </a:solidFill>
              <a:latin typeface="Roboto"/>
              <a:ea typeface="Roboto"/>
              <a:cs typeface="Roboto"/>
              <a:sym typeface="Roboto"/>
            </a:endParaRPr>
          </a:p>
        </p:txBody>
      </p:sp>
      <p:sp>
        <p:nvSpPr>
          <p:cNvPr id="695" name="Google Shape;695;p47"/>
          <p:cNvSpPr txBox="1"/>
          <p:nvPr/>
        </p:nvSpPr>
        <p:spPr>
          <a:xfrm>
            <a:off x="5139036"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TASK 4</a:t>
            </a:r>
            <a:endParaRPr sz="800">
              <a:solidFill>
                <a:schemeClr val="lt1"/>
              </a:solidFill>
              <a:latin typeface="Roboto"/>
              <a:ea typeface="Roboto"/>
              <a:cs typeface="Roboto"/>
              <a:sym typeface="Roboto"/>
            </a:endParaRPr>
          </a:p>
        </p:txBody>
      </p:sp>
      <p:sp>
        <p:nvSpPr>
          <p:cNvPr id="696" name="Google Shape;696;p47"/>
          <p:cNvSpPr txBox="1"/>
          <p:nvPr/>
        </p:nvSpPr>
        <p:spPr>
          <a:xfrm>
            <a:off x="5145896" y="2273437"/>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Collection &amp; Representation of Data found</a:t>
            </a:r>
            <a:endParaRPr sz="800">
              <a:solidFill>
                <a:schemeClr val="lt1"/>
              </a:solidFill>
              <a:latin typeface="Roboto"/>
              <a:ea typeface="Roboto"/>
              <a:cs typeface="Roboto"/>
              <a:sym typeface="Roboto"/>
            </a:endParaRPr>
          </a:p>
        </p:txBody>
      </p:sp>
      <p:sp>
        <p:nvSpPr>
          <p:cNvPr id="697" name="Google Shape;697;p47"/>
          <p:cNvSpPr txBox="1"/>
          <p:nvPr/>
        </p:nvSpPr>
        <p:spPr>
          <a:xfrm>
            <a:off x="6227334" y="1046575"/>
            <a:ext cx="538200" cy="2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Roboto"/>
                <a:ea typeface="Roboto"/>
                <a:cs typeface="Roboto"/>
                <a:sym typeface="Roboto"/>
              </a:rPr>
              <a:t>TASK 5</a:t>
            </a:r>
            <a:endParaRPr sz="800">
              <a:solidFill>
                <a:schemeClr val="lt1"/>
              </a:solidFill>
              <a:latin typeface="Roboto"/>
              <a:ea typeface="Roboto"/>
              <a:cs typeface="Roboto"/>
              <a:sym typeface="Roboto"/>
            </a:endParaRPr>
          </a:p>
          <a:p>
            <a:pPr marL="0" lvl="0" indent="0" algn="l" rtl="0">
              <a:spcBef>
                <a:spcPts val="1600"/>
              </a:spcBef>
              <a:spcAft>
                <a:spcPts val="1600"/>
              </a:spcAft>
              <a:buNone/>
            </a:pPr>
            <a:endParaRPr sz="800">
              <a:solidFill>
                <a:schemeClr val="lt1"/>
              </a:solidFill>
              <a:latin typeface="Roboto"/>
              <a:ea typeface="Roboto"/>
              <a:cs typeface="Roboto"/>
              <a:sym typeface="Roboto"/>
            </a:endParaRPr>
          </a:p>
        </p:txBody>
      </p:sp>
      <p:sp>
        <p:nvSpPr>
          <p:cNvPr id="698" name="Google Shape;698;p47"/>
          <p:cNvSpPr txBox="1"/>
          <p:nvPr/>
        </p:nvSpPr>
        <p:spPr>
          <a:xfrm>
            <a:off x="6276285" y="2273437"/>
            <a:ext cx="1136400" cy="6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GB" sz="800">
                <a:solidFill>
                  <a:schemeClr val="lt1"/>
                </a:solidFill>
                <a:latin typeface="Roboto"/>
                <a:ea typeface="Roboto"/>
                <a:cs typeface="Roboto"/>
                <a:sym typeface="Roboto"/>
              </a:rPr>
              <a:t>Proper Documentation &amp; Integration</a:t>
            </a:r>
            <a:endParaRPr sz="800">
              <a:solidFill>
                <a:schemeClr val="lt1"/>
              </a:solidFill>
              <a:latin typeface="Roboto"/>
              <a:ea typeface="Roboto"/>
              <a:cs typeface="Roboto"/>
              <a:sym typeface="Roboto"/>
            </a:endParaRPr>
          </a:p>
        </p:txBody>
      </p:sp>
      <p:cxnSp>
        <p:nvCxnSpPr>
          <p:cNvPr id="699" name="Google Shape;699;p47"/>
          <p:cNvCxnSpPr/>
          <p:nvPr/>
        </p:nvCxnSpPr>
        <p:spPr>
          <a:xfrm>
            <a:off x="2334865" y="12223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700" name="Google Shape;700;p47"/>
          <p:cNvSpPr/>
          <p:nvPr/>
        </p:nvSpPr>
        <p:spPr>
          <a:xfrm flipH="1">
            <a:off x="1801285" y="17613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01" name="Google Shape;701;p47"/>
          <p:cNvSpPr/>
          <p:nvPr/>
        </p:nvSpPr>
        <p:spPr>
          <a:xfrm>
            <a:off x="1800912" y="19029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702" name="Google Shape;702;p47"/>
          <p:cNvCxnSpPr/>
          <p:nvPr/>
        </p:nvCxnSpPr>
        <p:spPr>
          <a:xfrm>
            <a:off x="3428522" y="1222358"/>
            <a:ext cx="639000" cy="660000"/>
          </a:xfrm>
          <a:prstGeom prst="straightConnector1">
            <a:avLst/>
          </a:prstGeom>
          <a:noFill/>
          <a:ln w="9525" cap="flat" cmpd="sng">
            <a:solidFill>
              <a:srgbClr val="FFFFFF"/>
            </a:solidFill>
            <a:prstDash val="solid"/>
            <a:round/>
            <a:headEnd type="none" w="med" len="med"/>
            <a:tailEnd type="none" w="med" len="med"/>
          </a:ln>
        </p:spPr>
      </p:cxnSp>
      <p:sp>
        <p:nvSpPr>
          <p:cNvPr id="703" name="Google Shape;703;p47"/>
          <p:cNvSpPr/>
          <p:nvPr/>
        </p:nvSpPr>
        <p:spPr>
          <a:xfrm flipH="1">
            <a:off x="2894942" y="17613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999999"/>
                </a:solidFill>
              </a:rPr>
              <a:t>  </a:t>
            </a:r>
            <a:endParaRPr>
              <a:solidFill>
                <a:srgbClr val="999999"/>
              </a:solidFill>
            </a:endParaRPr>
          </a:p>
        </p:txBody>
      </p:sp>
      <p:sp>
        <p:nvSpPr>
          <p:cNvPr id="704" name="Google Shape;704;p47"/>
          <p:cNvSpPr/>
          <p:nvPr/>
        </p:nvSpPr>
        <p:spPr>
          <a:xfrm>
            <a:off x="2894569" y="19029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cxnSp>
        <p:nvCxnSpPr>
          <p:cNvPr id="705" name="Google Shape;705;p47"/>
          <p:cNvCxnSpPr/>
          <p:nvPr/>
        </p:nvCxnSpPr>
        <p:spPr>
          <a:xfrm>
            <a:off x="4522728" y="1222358"/>
            <a:ext cx="639000" cy="660000"/>
          </a:xfrm>
          <a:prstGeom prst="straightConnector1">
            <a:avLst/>
          </a:prstGeom>
          <a:noFill/>
          <a:ln w="9525" cap="flat" cmpd="sng">
            <a:solidFill>
              <a:srgbClr val="FFFFFF"/>
            </a:solidFill>
            <a:prstDash val="solid"/>
            <a:round/>
            <a:headEnd type="none" w="med" len="med"/>
            <a:tailEnd type="none" w="med" len="med"/>
          </a:ln>
        </p:spPr>
      </p:cxnSp>
      <p:cxnSp>
        <p:nvCxnSpPr>
          <p:cNvPr id="708" name="Google Shape;708;p47"/>
          <p:cNvCxnSpPr/>
          <p:nvPr/>
        </p:nvCxnSpPr>
        <p:spPr>
          <a:xfrm>
            <a:off x="5614292" y="1222358"/>
            <a:ext cx="639000" cy="660000"/>
          </a:xfrm>
          <a:prstGeom prst="straightConnector1">
            <a:avLst/>
          </a:prstGeom>
          <a:noFill/>
          <a:ln w="9525" cap="flat" cmpd="sng">
            <a:solidFill>
              <a:schemeClr val="accent3"/>
            </a:solidFill>
            <a:prstDash val="solid"/>
            <a:round/>
            <a:headEnd type="none" w="med" len="med"/>
            <a:tailEnd type="none" w="med" len="med"/>
          </a:ln>
        </p:spPr>
      </p:cxnSp>
      <p:cxnSp>
        <p:nvCxnSpPr>
          <p:cNvPr id="711" name="Google Shape;711;p47"/>
          <p:cNvCxnSpPr/>
          <p:nvPr/>
        </p:nvCxnSpPr>
        <p:spPr>
          <a:xfrm>
            <a:off x="6702590" y="1222358"/>
            <a:ext cx="639000" cy="660000"/>
          </a:xfrm>
          <a:prstGeom prst="straightConnector1">
            <a:avLst/>
          </a:prstGeom>
          <a:noFill/>
          <a:ln w="9525" cap="flat" cmpd="sng">
            <a:solidFill>
              <a:schemeClr val="accent3"/>
            </a:solidFill>
            <a:prstDash val="solid"/>
            <a:round/>
            <a:headEnd type="none" w="med" len="med"/>
            <a:tailEnd type="none" w="med" len="med"/>
          </a:ln>
        </p:spPr>
      </p:cxnSp>
      <p:pic>
        <p:nvPicPr>
          <p:cNvPr id="714" name="Google Shape;714;p47"/>
          <p:cNvPicPr preferRelativeResize="0"/>
          <p:nvPr/>
        </p:nvPicPr>
        <p:blipFill>
          <a:blip r:embed="rId3">
            <a:alphaModFix/>
          </a:blip>
          <a:stretch>
            <a:fillRect/>
          </a:stretch>
        </p:blipFill>
        <p:spPr>
          <a:xfrm>
            <a:off x="3989159" y="3182099"/>
            <a:ext cx="2244941" cy="1794326"/>
          </a:xfrm>
          <a:prstGeom prst="rect">
            <a:avLst/>
          </a:prstGeom>
          <a:noFill/>
          <a:ln>
            <a:noFill/>
          </a:ln>
        </p:spPr>
      </p:pic>
      <p:sp>
        <p:nvSpPr>
          <p:cNvPr id="715" name="Google Shape;715;p47"/>
          <p:cNvSpPr txBox="1">
            <a:spLocks noGrp="1"/>
          </p:cNvSpPr>
          <p:nvPr>
            <p:ph type="title"/>
          </p:nvPr>
        </p:nvSpPr>
        <p:spPr>
          <a:xfrm>
            <a:off x="1992325" y="3785825"/>
            <a:ext cx="3146700" cy="47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Gantt Chart :</a:t>
            </a:r>
            <a:endParaRPr sz="1700"/>
          </a:p>
        </p:txBody>
      </p:sp>
      <p:sp>
        <p:nvSpPr>
          <p:cNvPr id="30" name="Google Shape;706;p47">
            <a:extLst>
              <a:ext uri="{FF2B5EF4-FFF2-40B4-BE49-F238E27FC236}">
                <a16:creationId xmlns:a16="http://schemas.microsoft.com/office/drawing/2014/main" id="{710B40F6-37A0-4D00-A455-DF005E775080}"/>
              </a:ext>
            </a:extLst>
          </p:cNvPr>
          <p:cNvSpPr/>
          <p:nvPr/>
        </p:nvSpPr>
        <p:spPr>
          <a:xfrm flipH="1">
            <a:off x="3989148" y="17613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1" name="Google Shape;707;p47">
            <a:extLst>
              <a:ext uri="{FF2B5EF4-FFF2-40B4-BE49-F238E27FC236}">
                <a16:creationId xmlns:a16="http://schemas.microsoft.com/office/drawing/2014/main" id="{02C031AE-8880-4DA5-B806-2DDD5F1A56D1}"/>
              </a:ext>
            </a:extLst>
          </p:cNvPr>
          <p:cNvSpPr/>
          <p:nvPr/>
        </p:nvSpPr>
        <p:spPr>
          <a:xfrm>
            <a:off x="3988775" y="19029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2" name="Google Shape;706;p47">
            <a:extLst>
              <a:ext uri="{FF2B5EF4-FFF2-40B4-BE49-F238E27FC236}">
                <a16:creationId xmlns:a16="http://schemas.microsoft.com/office/drawing/2014/main" id="{D2EBB041-227B-42B9-973E-F434948146D9}"/>
              </a:ext>
            </a:extLst>
          </p:cNvPr>
          <p:cNvSpPr/>
          <p:nvPr/>
        </p:nvSpPr>
        <p:spPr>
          <a:xfrm flipH="1">
            <a:off x="5084736" y="1761358"/>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3" name="Google Shape;707;p47">
            <a:extLst>
              <a:ext uri="{FF2B5EF4-FFF2-40B4-BE49-F238E27FC236}">
                <a16:creationId xmlns:a16="http://schemas.microsoft.com/office/drawing/2014/main" id="{BB9D8A49-3E0A-45E0-B64D-655537362511}"/>
              </a:ext>
            </a:extLst>
          </p:cNvPr>
          <p:cNvSpPr/>
          <p:nvPr/>
        </p:nvSpPr>
        <p:spPr>
          <a:xfrm>
            <a:off x="5084363" y="1902938"/>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4" name="Google Shape;706;p47">
            <a:extLst>
              <a:ext uri="{FF2B5EF4-FFF2-40B4-BE49-F238E27FC236}">
                <a16:creationId xmlns:a16="http://schemas.microsoft.com/office/drawing/2014/main" id="{2D503BB2-2886-4968-B66C-B651E4DC9753}"/>
              </a:ext>
            </a:extLst>
          </p:cNvPr>
          <p:cNvSpPr/>
          <p:nvPr/>
        </p:nvSpPr>
        <p:spPr>
          <a:xfrm flipH="1">
            <a:off x="6177011" y="1768392"/>
            <a:ext cx="1185000" cy="128100"/>
          </a:xfrm>
          <a:prstGeom prst="parallelogram">
            <a:avLst>
              <a:gd name="adj" fmla="val 9695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35" name="Google Shape;707;p47">
            <a:extLst>
              <a:ext uri="{FF2B5EF4-FFF2-40B4-BE49-F238E27FC236}">
                <a16:creationId xmlns:a16="http://schemas.microsoft.com/office/drawing/2014/main" id="{16FD3765-3404-4372-81D5-ECDCD79F83C0}"/>
              </a:ext>
            </a:extLst>
          </p:cNvPr>
          <p:cNvSpPr/>
          <p:nvPr/>
        </p:nvSpPr>
        <p:spPr>
          <a:xfrm>
            <a:off x="6176638" y="1909972"/>
            <a:ext cx="1185000" cy="1281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Techniques/ Technologies used</a:t>
            </a:r>
            <a:endParaRPr/>
          </a:p>
        </p:txBody>
      </p:sp>
      <p:sp>
        <p:nvSpPr>
          <p:cNvPr id="253" name="Google Shape;253;p21"/>
          <p:cNvSpPr txBox="1">
            <a:spLocks noGrp="1"/>
          </p:cNvSpPr>
          <p:nvPr>
            <p:ph type="body" idx="1"/>
          </p:nvPr>
        </p:nvSpPr>
        <p:spPr>
          <a:xfrm>
            <a:off x="4228275" y="1441325"/>
            <a:ext cx="4318500" cy="2124300"/>
          </a:xfrm>
          <a:prstGeom prst="rect">
            <a:avLst/>
          </a:prstGeom>
          <a:ln>
            <a:noFill/>
          </a:ln>
        </p:spPr>
        <p:txBody>
          <a:bodyPr spcFirstLastPara="1" wrap="square" lIns="91425" tIns="91425" rIns="91425" bIns="91425" anchor="t" anchorCtr="0">
            <a:noAutofit/>
          </a:bodyPr>
          <a:lstStyle/>
          <a:p>
            <a:pPr marL="457200" lvl="0" indent="-323850" algn="l" rtl="0">
              <a:spcBef>
                <a:spcPts val="0"/>
              </a:spcBef>
              <a:spcAft>
                <a:spcPts val="0"/>
              </a:spcAft>
              <a:buSzPts val="1500"/>
              <a:buFont typeface="Arial"/>
              <a:buChar char="●"/>
            </a:pPr>
            <a:r>
              <a:rPr lang="en-GB" sz="1500" dirty="0"/>
              <a:t>Python</a:t>
            </a:r>
            <a:endParaRPr sz="1500" dirty="0"/>
          </a:p>
          <a:p>
            <a:pPr marL="457200" lvl="0" indent="-323850" algn="l" rtl="0">
              <a:spcBef>
                <a:spcPts val="0"/>
              </a:spcBef>
              <a:spcAft>
                <a:spcPts val="0"/>
              </a:spcAft>
              <a:buSzPts val="1500"/>
              <a:buChar char="●"/>
            </a:pPr>
            <a:r>
              <a:rPr lang="en-GB" sz="1500" dirty="0"/>
              <a:t>Skit-learn</a:t>
            </a:r>
            <a:endParaRPr sz="1500" dirty="0"/>
          </a:p>
          <a:p>
            <a:pPr marL="457200" lvl="0" indent="-323850" algn="l" rtl="0">
              <a:spcBef>
                <a:spcPts val="0"/>
              </a:spcBef>
              <a:spcAft>
                <a:spcPts val="0"/>
              </a:spcAft>
              <a:buSzPts val="1500"/>
              <a:buChar char="●"/>
            </a:pPr>
            <a:r>
              <a:rPr lang="en-GB" sz="1500" dirty="0"/>
              <a:t>Pandas</a:t>
            </a:r>
            <a:endParaRPr sz="1500" dirty="0"/>
          </a:p>
          <a:p>
            <a:pPr marL="457200" lvl="0" indent="-323850" algn="l" rtl="0">
              <a:spcBef>
                <a:spcPts val="0"/>
              </a:spcBef>
              <a:spcAft>
                <a:spcPts val="0"/>
              </a:spcAft>
              <a:buSzPts val="1500"/>
              <a:buChar char="●"/>
            </a:pPr>
            <a:r>
              <a:rPr lang="en-GB" sz="1500" dirty="0"/>
              <a:t>Matplotlib</a:t>
            </a:r>
            <a:endParaRPr sz="1500" dirty="0"/>
          </a:p>
          <a:p>
            <a:pPr marL="457200" lvl="0" indent="-323850" algn="l" rtl="0">
              <a:spcBef>
                <a:spcPts val="0"/>
              </a:spcBef>
              <a:spcAft>
                <a:spcPts val="0"/>
              </a:spcAft>
              <a:buSzPts val="1500"/>
              <a:buChar char="●"/>
            </a:pPr>
            <a:r>
              <a:rPr lang="en-GB" sz="1500" dirty="0"/>
              <a:t>Logistic Regression</a:t>
            </a:r>
          </a:p>
          <a:p>
            <a:pPr marL="457200" lvl="0" indent="-323850" algn="l" rtl="0">
              <a:spcBef>
                <a:spcPts val="0"/>
              </a:spcBef>
              <a:spcAft>
                <a:spcPts val="0"/>
              </a:spcAft>
              <a:buSzPts val="1500"/>
              <a:buChar char="●"/>
            </a:pPr>
            <a:r>
              <a:rPr lang="en-GB" sz="1500" dirty="0"/>
              <a:t>K-Means Clustering</a:t>
            </a:r>
            <a:endParaRPr sz="1500" dirty="0"/>
          </a:p>
          <a:p>
            <a:pPr marL="457200" lvl="0" indent="-323850" algn="l" rtl="0">
              <a:spcBef>
                <a:spcPts val="0"/>
              </a:spcBef>
              <a:spcAft>
                <a:spcPts val="0"/>
              </a:spcAft>
              <a:buSzPts val="1500"/>
              <a:buChar char="●"/>
            </a:pPr>
            <a:r>
              <a:rPr lang="en-GB" sz="1500" dirty="0"/>
              <a:t>One hot encoding</a:t>
            </a:r>
            <a:endParaRPr sz="1500" dirty="0"/>
          </a:p>
          <a:p>
            <a:pPr marL="457200" lvl="0" indent="-323850" algn="l" rtl="0">
              <a:spcBef>
                <a:spcPts val="0"/>
              </a:spcBef>
              <a:spcAft>
                <a:spcPts val="0"/>
              </a:spcAft>
              <a:buSzPts val="1500"/>
              <a:buChar char="●"/>
            </a:pPr>
            <a:r>
              <a:rPr lang="en-GB" sz="1500" dirty="0" err="1"/>
              <a:t>Jupyter</a:t>
            </a:r>
            <a:r>
              <a:rPr lang="en-GB" sz="1500" dirty="0"/>
              <a:t> Notebook</a:t>
            </a:r>
          </a:p>
          <a:p>
            <a:pPr marL="457200" lvl="0" indent="-323850" algn="l" rtl="0">
              <a:spcBef>
                <a:spcPts val="0"/>
              </a:spcBef>
              <a:spcAft>
                <a:spcPts val="0"/>
              </a:spcAft>
              <a:buSzPts val="1500"/>
              <a:buChar char="●"/>
            </a:pPr>
            <a:endParaRPr sz="1500" dirty="0"/>
          </a:p>
          <a:p>
            <a:pPr marL="457200" lvl="0" indent="0" algn="l" rtl="0">
              <a:spcBef>
                <a:spcPts val="1600"/>
              </a:spcBef>
              <a:spcAft>
                <a:spcPts val="0"/>
              </a:spcAft>
              <a:buNone/>
            </a:pPr>
            <a:r>
              <a:rPr lang="en-GB" sz="1500" dirty="0"/>
              <a:t>Some other basic data science knowledge</a:t>
            </a:r>
            <a:endParaRPr sz="1500" dirty="0"/>
          </a:p>
          <a:p>
            <a:pPr marL="0" lvl="0" indent="0" algn="l" rtl="0">
              <a:spcBef>
                <a:spcPts val="1600"/>
              </a:spcBef>
              <a:spcAft>
                <a:spcPts val="1600"/>
              </a:spcAft>
              <a:buNone/>
            </a:pPr>
            <a:endParaRPr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2"/>
          <p:cNvSpPr txBox="1">
            <a:spLocks noGrp="1"/>
          </p:cNvSpPr>
          <p:nvPr>
            <p:ph type="title"/>
          </p:nvPr>
        </p:nvSpPr>
        <p:spPr>
          <a:xfrm>
            <a:off x="1297500" y="393750"/>
            <a:ext cx="7038900" cy="54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Facilities Required</a:t>
            </a:r>
            <a:endParaRPr/>
          </a:p>
        </p:txBody>
      </p:sp>
      <p:sp>
        <p:nvSpPr>
          <p:cNvPr id="259" name="Google Shape;259;p22"/>
          <p:cNvSpPr txBox="1">
            <a:spLocks noGrp="1"/>
          </p:cNvSpPr>
          <p:nvPr>
            <p:ph type="subTitle" idx="1"/>
          </p:nvPr>
        </p:nvSpPr>
        <p:spPr>
          <a:xfrm>
            <a:off x="1297500" y="934650"/>
            <a:ext cx="6750600" cy="43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latin typeface="Montserrat"/>
                <a:ea typeface="Montserrat"/>
                <a:cs typeface="Montserrat"/>
                <a:sym typeface="Montserrat"/>
              </a:rPr>
              <a:t>System Requirements for the proposed work</a:t>
            </a:r>
            <a:endParaRPr/>
          </a:p>
        </p:txBody>
      </p:sp>
      <p:sp>
        <p:nvSpPr>
          <p:cNvPr id="260" name="Google Shape;260;p22"/>
          <p:cNvSpPr txBox="1">
            <a:spLocks noGrp="1"/>
          </p:cNvSpPr>
          <p:nvPr>
            <p:ph type="body" idx="2"/>
          </p:nvPr>
        </p:nvSpPr>
        <p:spPr>
          <a:xfrm>
            <a:off x="1297500" y="1656775"/>
            <a:ext cx="1991100" cy="275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sz="1500" b="1"/>
              <a:t>Ram:</a:t>
            </a:r>
            <a:r>
              <a:rPr lang="en-GB" sz="1500"/>
              <a:t> minimum 8-16 Gb</a:t>
            </a:r>
            <a:endParaRPr sz="1500"/>
          </a:p>
          <a:p>
            <a:pPr marL="0" lvl="0" indent="0" algn="just" rtl="0">
              <a:spcBef>
                <a:spcPts val="1600"/>
              </a:spcBef>
              <a:spcAft>
                <a:spcPts val="0"/>
              </a:spcAft>
              <a:buNone/>
            </a:pPr>
            <a:r>
              <a:rPr lang="en-GB" sz="1500" b="1"/>
              <a:t>CPU: </a:t>
            </a:r>
            <a:r>
              <a:rPr lang="en-GB" sz="1500"/>
              <a:t>Intel Corei5 7 th Generation or more is preferred. </a:t>
            </a:r>
            <a:endParaRPr sz="1500"/>
          </a:p>
          <a:p>
            <a:pPr marL="0" lvl="0" indent="0" algn="just" rtl="0">
              <a:spcBef>
                <a:spcPts val="1600"/>
              </a:spcBef>
              <a:spcAft>
                <a:spcPts val="0"/>
              </a:spcAft>
              <a:buNone/>
            </a:pPr>
            <a:r>
              <a:rPr lang="en-GB" sz="1500" b="1"/>
              <a:t>Storage:</a:t>
            </a:r>
            <a:r>
              <a:rPr lang="en-GB" sz="1500"/>
              <a:t> minimum 256gb or more (1TB preferred).</a:t>
            </a:r>
            <a:endParaRPr sz="1500"/>
          </a:p>
          <a:p>
            <a:pPr marL="0" lvl="0" indent="0" algn="just" rtl="0">
              <a:spcBef>
                <a:spcPts val="1600"/>
              </a:spcBef>
              <a:spcAft>
                <a:spcPts val="1600"/>
              </a:spcAft>
              <a:buNone/>
            </a:pPr>
            <a:endParaRPr sz="1200">
              <a:latin typeface="Arial"/>
              <a:ea typeface="Arial"/>
              <a:cs typeface="Arial"/>
              <a:sym typeface="Arial"/>
            </a:endParaRPr>
          </a:p>
        </p:txBody>
      </p:sp>
      <p:grpSp>
        <p:nvGrpSpPr>
          <p:cNvPr id="261" name="Google Shape;261;p22"/>
          <p:cNvGrpSpPr/>
          <p:nvPr/>
        </p:nvGrpSpPr>
        <p:grpSpPr>
          <a:xfrm>
            <a:off x="3517188" y="1656777"/>
            <a:ext cx="3462484" cy="2672600"/>
            <a:chOff x="3553042" y="1657806"/>
            <a:chExt cx="3461100" cy="2671532"/>
          </a:xfrm>
        </p:grpSpPr>
        <p:sp>
          <p:nvSpPr>
            <p:cNvPr id="262" name="Google Shape;262;p22"/>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0" name="Google Shape;270;p22"/>
          <p:cNvPicPr preferRelativeResize="0"/>
          <p:nvPr/>
        </p:nvPicPr>
        <p:blipFill rotWithShape="1">
          <a:blip r:embed="rId3">
            <a:alphaModFix/>
          </a:blip>
          <a:srcRect t="7264" b="7264"/>
          <a:stretch/>
        </p:blipFill>
        <p:spPr>
          <a:xfrm>
            <a:off x="3570069" y="1713899"/>
            <a:ext cx="3356400" cy="1912500"/>
          </a:xfrm>
          <a:prstGeom prst="rect">
            <a:avLst/>
          </a:prstGeom>
          <a:noFill/>
          <a:ln>
            <a:noFill/>
          </a:ln>
        </p:spPr>
      </p:pic>
      <p:sp>
        <p:nvSpPr>
          <p:cNvPr id="271" name="Google Shape;271;p22"/>
          <p:cNvSpPr/>
          <p:nvPr/>
        </p:nvSpPr>
        <p:spPr>
          <a:xfrm flipH="1">
            <a:off x="3569929" y="1714948"/>
            <a:ext cx="3356400" cy="19101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22"/>
          <p:cNvGrpSpPr/>
          <p:nvPr/>
        </p:nvGrpSpPr>
        <p:grpSpPr>
          <a:xfrm>
            <a:off x="6884050" y="1716000"/>
            <a:ext cx="2259900" cy="1103400"/>
            <a:chOff x="6884050" y="1716000"/>
            <a:chExt cx="2259900" cy="1103400"/>
          </a:xfrm>
        </p:grpSpPr>
        <p:sp>
          <p:nvSpPr>
            <p:cNvPr id="273" name="Google Shape;273;p22"/>
            <p:cNvSpPr/>
            <p:nvPr/>
          </p:nvSpPr>
          <p:spPr>
            <a:xfrm>
              <a:off x="6884050" y="1716000"/>
              <a:ext cx="2259900" cy="1103400"/>
            </a:xfrm>
            <a:prstGeom prst="rect">
              <a:avLst/>
            </a:prstGeom>
            <a:solidFill>
              <a:srgbClr val="008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4" name="Google Shape;274;p22"/>
            <p:cNvSpPr txBox="1"/>
            <p:nvPr/>
          </p:nvSpPr>
          <p:spPr>
            <a:xfrm>
              <a:off x="7354784" y="1840351"/>
              <a:ext cx="1550400" cy="75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solidFill>
                    <a:srgbClr val="FFFFFF"/>
                  </a:solidFill>
                </a:rPr>
                <a:t>HIGH SPEED INTERNET CONNECTIVITY is preferred</a:t>
              </a:r>
              <a:endParaRPr sz="700">
                <a:solidFill>
                  <a:srgbClr val="D9F0FF"/>
                </a:solidFill>
              </a:endParaRPr>
            </a:p>
          </p:txBody>
        </p:sp>
      </p:grpSp>
      <p:grpSp>
        <p:nvGrpSpPr>
          <p:cNvPr id="275" name="Google Shape;275;p22"/>
          <p:cNvGrpSpPr/>
          <p:nvPr/>
        </p:nvGrpSpPr>
        <p:grpSpPr>
          <a:xfrm>
            <a:off x="6470900" y="2744576"/>
            <a:ext cx="1122449" cy="1668667"/>
            <a:chOff x="6505573" y="2745170"/>
            <a:chExt cx="1122000" cy="1668000"/>
          </a:xfrm>
        </p:grpSpPr>
        <p:sp>
          <p:nvSpPr>
            <p:cNvPr id="276" name="Google Shape;276;p22"/>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0" name="Google Shape;280;p22"/>
          <p:cNvPicPr preferRelativeResize="0"/>
          <p:nvPr/>
        </p:nvPicPr>
        <p:blipFill rotWithShape="1">
          <a:blip r:embed="rId4">
            <a:alphaModFix/>
          </a:blip>
          <a:srcRect l="24391" r="24396"/>
          <a:stretch/>
        </p:blipFill>
        <p:spPr>
          <a:xfrm>
            <a:off x="6470381" y="2818527"/>
            <a:ext cx="1122300" cy="1461000"/>
          </a:xfrm>
          <a:prstGeom prst="rect">
            <a:avLst/>
          </a:prstGeom>
          <a:noFill/>
          <a:ln>
            <a:noFill/>
          </a:ln>
        </p:spPr>
      </p:pic>
      <p:sp>
        <p:nvSpPr>
          <p:cNvPr id="281" name="Google Shape;281;p22"/>
          <p:cNvSpPr/>
          <p:nvPr/>
        </p:nvSpPr>
        <p:spPr>
          <a:xfrm flipH="1">
            <a:off x="6470215" y="2818767"/>
            <a:ext cx="1122300" cy="14610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22"/>
          <p:cNvGrpSpPr/>
          <p:nvPr/>
        </p:nvGrpSpPr>
        <p:grpSpPr>
          <a:xfrm>
            <a:off x="6080176" y="3375336"/>
            <a:ext cx="570528" cy="1135689"/>
            <a:chOff x="9543736" y="4486132"/>
            <a:chExt cx="570300" cy="1135235"/>
          </a:xfrm>
        </p:grpSpPr>
        <p:sp>
          <p:nvSpPr>
            <p:cNvPr id="283" name="Google Shape;283;p22"/>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7" name="Google Shape;287;p22"/>
          <p:cNvPicPr preferRelativeResize="0"/>
          <p:nvPr/>
        </p:nvPicPr>
        <p:blipFill rotWithShape="1">
          <a:blip r:embed="rId5">
            <a:alphaModFix/>
          </a:blip>
          <a:srcRect l="33475" r="33475"/>
          <a:stretch/>
        </p:blipFill>
        <p:spPr>
          <a:xfrm>
            <a:off x="6079557" y="3374919"/>
            <a:ext cx="570300" cy="973800"/>
          </a:xfrm>
          <a:prstGeom prst="round2SameRect">
            <a:avLst>
              <a:gd name="adj1" fmla="val 4129"/>
              <a:gd name="adj2" fmla="val 0"/>
            </a:avLst>
          </a:prstGeom>
          <a:noFill/>
          <a:ln>
            <a:noFill/>
          </a:ln>
        </p:spPr>
      </p:pic>
      <p:sp>
        <p:nvSpPr>
          <p:cNvPr id="288" name="Google Shape;288;p22"/>
          <p:cNvSpPr/>
          <p:nvPr/>
        </p:nvSpPr>
        <p:spPr>
          <a:xfrm flipH="1">
            <a:off x="6079436" y="3398094"/>
            <a:ext cx="570300" cy="9507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 name="Google Shape;289;p22"/>
          <p:cNvGrpSpPr/>
          <p:nvPr/>
        </p:nvGrpSpPr>
        <p:grpSpPr>
          <a:xfrm>
            <a:off x="7350028" y="3727561"/>
            <a:ext cx="499100" cy="758547"/>
            <a:chOff x="7384375" y="3728000"/>
            <a:chExt cx="498900" cy="758244"/>
          </a:xfrm>
        </p:grpSpPr>
        <p:sp>
          <p:nvSpPr>
            <p:cNvPr id="290" name="Google Shape;290;p22"/>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22"/>
          <p:cNvGrpSpPr/>
          <p:nvPr/>
        </p:nvGrpSpPr>
        <p:grpSpPr>
          <a:xfrm>
            <a:off x="7350063" y="3857292"/>
            <a:ext cx="523846" cy="507077"/>
            <a:chOff x="7384385" y="3857442"/>
            <a:chExt cx="523637" cy="506874"/>
          </a:xfrm>
        </p:grpSpPr>
        <p:sp>
          <p:nvSpPr>
            <p:cNvPr id="295" name="Google Shape;295;p22"/>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2"/>
            <p:cNvGrpSpPr/>
            <p:nvPr/>
          </p:nvGrpSpPr>
          <p:grpSpPr>
            <a:xfrm>
              <a:off x="7384385" y="3857442"/>
              <a:ext cx="523637" cy="498900"/>
              <a:chOff x="7384385" y="3857442"/>
              <a:chExt cx="523637" cy="498900"/>
            </a:xfrm>
          </p:grpSpPr>
          <p:sp>
            <p:nvSpPr>
              <p:cNvPr id="297" name="Google Shape;297;p22"/>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99" name="Google Shape;299;p22"/>
          <p:cNvPicPr preferRelativeResize="0"/>
          <p:nvPr/>
        </p:nvPicPr>
        <p:blipFill rotWithShape="1">
          <a:blip r:embed="rId5">
            <a:alphaModFix/>
          </a:blip>
          <a:srcRect l="21725" r="21725"/>
          <a:stretch/>
        </p:blipFill>
        <p:spPr>
          <a:xfrm>
            <a:off x="7379612" y="3888791"/>
            <a:ext cx="438600" cy="437700"/>
          </a:xfrm>
          <a:prstGeom prst="ellipse">
            <a:avLst/>
          </a:prstGeom>
          <a:noFill/>
          <a:ln w="9525" cap="flat" cmpd="sng">
            <a:solidFill>
              <a:srgbClr val="FFFFFF"/>
            </a:solidFill>
            <a:prstDash val="solid"/>
            <a:round/>
            <a:headEnd type="none" w="sm" len="sm"/>
            <a:tailEnd type="none" w="sm" len="sm"/>
          </a:ln>
        </p:spPr>
      </p:pic>
      <p:grpSp>
        <p:nvGrpSpPr>
          <p:cNvPr id="300" name="Google Shape;300;p22"/>
          <p:cNvGrpSpPr/>
          <p:nvPr/>
        </p:nvGrpSpPr>
        <p:grpSpPr>
          <a:xfrm>
            <a:off x="7948338" y="3727561"/>
            <a:ext cx="477502" cy="758547"/>
            <a:chOff x="7982421" y="3727763"/>
            <a:chExt cx="477311" cy="758244"/>
          </a:xfrm>
        </p:grpSpPr>
        <p:sp>
          <p:nvSpPr>
            <p:cNvPr id="301" name="Google Shape;301;p22"/>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2"/>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2"/>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9" name="Google Shape;309;p22"/>
          <p:cNvPicPr preferRelativeResize="0"/>
          <p:nvPr/>
        </p:nvPicPr>
        <p:blipFill rotWithShape="1">
          <a:blip r:embed="rId4">
            <a:alphaModFix/>
          </a:blip>
          <a:srcRect l="20631" r="20637"/>
          <a:stretch/>
        </p:blipFill>
        <p:spPr>
          <a:xfrm>
            <a:off x="7966179" y="3884431"/>
            <a:ext cx="415200" cy="4713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Methodology / Planning of Work</a:t>
            </a:r>
            <a:endParaRPr dirty="0"/>
          </a:p>
        </p:txBody>
      </p:sp>
      <p:sp>
        <p:nvSpPr>
          <p:cNvPr id="315" name="Google Shape;315;p23"/>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316" name="Google Shape;316;p23"/>
          <p:cNvSpPr txBox="1">
            <a:spLocks noGrp="1"/>
          </p:cNvSpPr>
          <p:nvPr>
            <p:ph type="body" idx="1"/>
          </p:nvPr>
        </p:nvSpPr>
        <p:spPr>
          <a:xfrm>
            <a:off x="2028018" y="1821734"/>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Exploratory Data Analysis and Cleaning</a:t>
            </a:r>
            <a:endParaRPr dirty="0">
              <a:solidFill>
                <a:srgbClr val="FFFFFF"/>
              </a:solidFill>
            </a:endParaRPr>
          </a:p>
        </p:txBody>
      </p:sp>
      <p:sp>
        <p:nvSpPr>
          <p:cNvPr id="317" name="Google Shape;317;p23"/>
          <p:cNvSpPr txBox="1"/>
          <p:nvPr/>
        </p:nvSpPr>
        <p:spPr>
          <a:xfrm>
            <a:off x="1297500" y="244637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02</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318" name="Google Shape;318;p23"/>
          <p:cNvSpPr txBox="1">
            <a:spLocks noGrp="1"/>
          </p:cNvSpPr>
          <p:nvPr>
            <p:ph type="body" idx="1"/>
          </p:nvPr>
        </p:nvSpPr>
        <p:spPr>
          <a:xfrm>
            <a:off x="2030400" y="2499803"/>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Using logistic regression &amp; </a:t>
            </a:r>
            <a:r>
              <a:rPr lang="en-GB" dirty="0" err="1">
                <a:solidFill>
                  <a:srgbClr val="FFFFFF"/>
                </a:solidFill>
              </a:rPr>
              <a:t>Kmeans</a:t>
            </a:r>
            <a:r>
              <a:rPr lang="en-GB" dirty="0">
                <a:solidFill>
                  <a:srgbClr val="FFFFFF"/>
                </a:solidFill>
              </a:rPr>
              <a:t> Clustering Algorithms to accurately predict stroke occurrence using dataset.</a:t>
            </a:r>
            <a:endParaRPr dirty="0">
              <a:solidFill>
                <a:srgbClr val="FFFFFF"/>
              </a:solidFill>
            </a:endParaRPr>
          </a:p>
        </p:txBody>
      </p:sp>
      <p:sp>
        <p:nvSpPr>
          <p:cNvPr id="319" name="Google Shape;319;p23"/>
          <p:cNvSpPr txBox="1"/>
          <p:nvPr/>
        </p:nvSpPr>
        <p:spPr>
          <a:xfrm>
            <a:off x="1297500" y="3215042"/>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03</a:t>
            </a:r>
            <a:endParaRPr sz="1300" dirty="0">
              <a:solidFill>
                <a:srgbClr val="FFFFFF"/>
              </a:solidFill>
            </a:endParaRPr>
          </a:p>
        </p:txBody>
      </p:sp>
      <p:sp>
        <p:nvSpPr>
          <p:cNvPr id="320" name="Google Shape;320;p23"/>
          <p:cNvSpPr txBox="1">
            <a:spLocks noGrp="1"/>
          </p:cNvSpPr>
          <p:nvPr>
            <p:ph type="body" idx="1"/>
          </p:nvPr>
        </p:nvSpPr>
        <p:spPr>
          <a:xfrm>
            <a:off x="2032782" y="3928940"/>
            <a:ext cx="5877300" cy="808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dirty="0">
                <a:solidFill>
                  <a:srgbClr val="FFFFFF"/>
                </a:solidFill>
              </a:rPr>
              <a:t>Collection, Representation, Proper documentation &amp; Integration of Data &amp; results found</a:t>
            </a:r>
            <a:endParaRPr dirty="0">
              <a:solidFill>
                <a:srgbClr val="FFFFFF"/>
              </a:solidFill>
            </a:endParaRPr>
          </a:p>
        </p:txBody>
      </p:sp>
      <p:sp>
        <p:nvSpPr>
          <p:cNvPr id="9" name="Google Shape;319;p23">
            <a:extLst>
              <a:ext uri="{FF2B5EF4-FFF2-40B4-BE49-F238E27FC236}">
                <a16:creationId xmlns:a16="http://schemas.microsoft.com/office/drawing/2014/main" id="{CA5A1F0F-3372-4E9A-84FD-8B4AB19D5EA7}"/>
              </a:ext>
            </a:extLst>
          </p:cNvPr>
          <p:cNvSpPr txBox="1"/>
          <p:nvPr/>
        </p:nvSpPr>
        <p:spPr>
          <a:xfrm>
            <a:off x="1295118" y="387981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04</a:t>
            </a:r>
            <a:endParaRPr sz="1300" dirty="0">
              <a:solidFill>
                <a:srgbClr val="FFFFFF"/>
              </a:solidFill>
            </a:endParaRPr>
          </a:p>
        </p:txBody>
      </p:sp>
      <p:sp>
        <p:nvSpPr>
          <p:cNvPr id="10" name="Google Shape;318;p23">
            <a:extLst>
              <a:ext uri="{FF2B5EF4-FFF2-40B4-BE49-F238E27FC236}">
                <a16:creationId xmlns:a16="http://schemas.microsoft.com/office/drawing/2014/main" id="{ED99083E-A6C0-47B5-AE53-C0F269DDA97F}"/>
              </a:ext>
            </a:extLst>
          </p:cNvPr>
          <p:cNvSpPr txBox="1">
            <a:spLocks/>
          </p:cNvSpPr>
          <p:nvPr/>
        </p:nvSpPr>
        <p:spPr>
          <a:xfrm>
            <a:off x="2028018" y="3208394"/>
            <a:ext cx="5877300" cy="80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160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1600"/>
              </a:spcBef>
              <a:spcAft>
                <a:spcPts val="160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pPr marL="0" indent="0">
              <a:spcAft>
                <a:spcPts val="1600"/>
              </a:spcAft>
              <a:buFont typeface="Lato"/>
              <a:buNone/>
            </a:pPr>
            <a:r>
              <a:rPr lang="en-GB" dirty="0">
                <a:solidFill>
                  <a:srgbClr val="FFFFFF"/>
                </a:solidFill>
              </a:rPr>
              <a:t>Confusion Matrix for each &amp; every algorithms for better future analysis &amp; comparison.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4"/>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Exploratory Data Analysis</a:t>
            </a:r>
            <a:endParaRPr/>
          </a:p>
        </p:txBody>
      </p:sp>
      <p:sp>
        <p:nvSpPr>
          <p:cNvPr id="326" name="Google Shape;326;p24"/>
          <p:cNvSpPr txBox="1">
            <a:spLocks noGrp="1"/>
          </p:cNvSpPr>
          <p:nvPr>
            <p:ph type="body" idx="1"/>
          </p:nvPr>
        </p:nvSpPr>
        <p:spPr>
          <a:xfrm>
            <a:off x="1297500" y="1604425"/>
            <a:ext cx="3798900" cy="17973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i="1">
                <a:solidFill>
                  <a:srgbClr val="FFFFFF"/>
                </a:solidFill>
              </a:rPr>
              <a:t>Exploratory Data Analysis refers to the critical process of performing initial investigations on data so as to discover patterns,to spot anomalies,to test hypothesis and to check assumptions with the help of summary statistics and graphical representations.</a:t>
            </a:r>
            <a:endParaRPr sz="1500" i="1"/>
          </a:p>
        </p:txBody>
      </p:sp>
      <p:pic>
        <p:nvPicPr>
          <p:cNvPr id="327" name="Google Shape;327;p24"/>
          <p:cNvPicPr preferRelativeResize="0"/>
          <p:nvPr/>
        </p:nvPicPr>
        <p:blipFill rotWithShape="1">
          <a:blip r:embed="rId3">
            <a:alphaModFix/>
          </a:blip>
          <a:srcRect l="20304" r="20309"/>
          <a:stretch/>
        </p:blipFill>
        <p:spPr>
          <a:xfrm rot="-5400000">
            <a:off x="5718946" y="1338207"/>
            <a:ext cx="2504700" cy="2509500"/>
          </a:xfrm>
          <a:prstGeom prst="diagStripe">
            <a:avLst>
              <a:gd name="adj" fmla="val 50445"/>
            </a:avLst>
          </a:prstGeom>
          <a:noFill/>
          <a:ln>
            <a:noFill/>
          </a:ln>
        </p:spPr>
      </p:pic>
      <p:pic>
        <p:nvPicPr>
          <p:cNvPr id="328" name="Google Shape;328;p24"/>
          <p:cNvPicPr preferRelativeResize="0"/>
          <p:nvPr/>
        </p:nvPicPr>
        <p:blipFill rotWithShape="1">
          <a:blip r:embed="rId3">
            <a:alphaModFix/>
          </a:blip>
          <a:srcRect l="37302" t="30300" r="3307" b="-30299"/>
          <a:stretch/>
        </p:blipFill>
        <p:spPr>
          <a:xfrm rot="-5400000">
            <a:off x="5710147" y="2704980"/>
            <a:ext cx="2431500" cy="2436000"/>
          </a:xfrm>
          <a:prstGeom prst="diagStripe">
            <a:avLst>
              <a:gd name="adj" fmla="val 50445"/>
            </a:avLst>
          </a:prstGeom>
          <a:noFill/>
          <a:ln>
            <a:noFill/>
          </a:ln>
        </p:spPr>
      </p:pic>
      <p:pic>
        <p:nvPicPr>
          <p:cNvPr id="329" name="Google Shape;329;p24"/>
          <p:cNvPicPr preferRelativeResize="0"/>
          <p:nvPr/>
        </p:nvPicPr>
        <p:blipFill rotWithShape="1">
          <a:blip r:embed="rId3">
            <a:alphaModFix/>
          </a:blip>
          <a:srcRect l="20304" r="20309"/>
          <a:stretch/>
        </p:blipFill>
        <p:spPr>
          <a:xfrm rot="5400000">
            <a:off x="6637386" y="2137210"/>
            <a:ext cx="2504700" cy="2509500"/>
          </a:xfrm>
          <a:prstGeom prst="diagStripe">
            <a:avLst>
              <a:gd name="adj" fmla="val 50445"/>
            </a:avLst>
          </a:prstGeom>
          <a:noFill/>
          <a:ln>
            <a:noFill/>
          </a:ln>
        </p:spPr>
      </p:pic>
      <p:sp>
        <p:nvSpPr>
          <p:cNvPr id="330" name="Google Shape;330;p24"/>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
        <p:nvSpPr>
          <p:cNvPr id="331" name="Google Shape;331;p24"/>
          <p:cNvSpPr txBox="1">
            <a:spLocks noGrp="1"/>
          </p:cNvSpPr>
          <p:nvPr>
            <p:ph type="body" idx="1"/>
          </p:nvPr>
        </p:nvSpPr>
        <p:spPr>
          <a:xfrm>
            <a:off x="1297500" y="3599175"/>
            <a:ext cx="3798900" cy="12225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n-GB" sz="1500"/>
              <a:t>It is a good practice to understand the data first and try to gather as many insights from it. EDA is all about making sense of data in hand,before using that data for analysis.</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p25"/>
          <p:cNvPicPr preferRelativeResize="0"/>
          <p:nvPr/>
        </p:nvPicPr>
        <p:blipFill>
          <a:blip r:embed="rId3">
            <a:alphaModFix/>
          </a:blip>
          <a:stretch>
            <a:fillRect/>
          </a:stretch>
        </p:blipFill>
        <p:spPr>
          <a:xfrm>
            <a:off x="4572000" y="472775"/>
            <a:ext cx="4140401" cy="2994591"/>
          </a:xfrm>
          <a:prstGeom prst="rect">
            <a:avLst/>
          </a:prstGeom>
          <a:noFill/>
          <a:ln>
            <a:noFill/>
          </a:ln>
        </p:spPr>
      </p:pic>
      <p:sp>
        <p:nvSpPr>
          <p:cNvPr id="337" name="Google Shape;337;p25"/>
          <p:cNvSpPr txBox="1">
            <a:spLocks noGrp="1"/>
          </p:cNvSpPr>
          <p:nvPr>
            <p:ph type="subTitle" idx="4294967295"/>
          </p:nvPr>
        </p:nvSpPr>
        <p:spPr>
          <a:xfrm>
            <a:off x="1297500" y="472775"/>
            <a:ext cx="3511200" cy="320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GB" sz="1500"/>
              <a:t>Observations based on….</a:t>
            </a:r>
            <a:endParaRPr sz="1500"/>
          </a:p>
        </p:txBody>
      </p:sp>
      <p:sp>
        <p:nvSpPr>
          <p:cNvPr id="338" name="Google Shape;338;p25"/>
          <p:cNvSpPr txBox="1">
            <a:spLocks noGrp="1"/>
          </p:cNvSpPr>
          <p:nvPr>
            <p:ph type="title"/>
          </p:nvPr>
        </p:nvSpPr>
        <p:spPr>
          <a:xfrm>
            <a:off x="1297500" y="842025"/>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t>Gender</a:t>
            </a:r>
            <a:endParaRPr/>
          </a:p>
        </p:txBody>
      </p:sp>
      <p:grpSp>
        <p:nvGrpSpPr>
          <p:cNvPr id="339" name="Google Shape;339;p25"/>
          <p:cNvGrpSpPr/>
          <p:nvPr/>
        </p:nvGrpSpPr>
        <p:grpSpPr>
          <a:xfrm>
            <a:off x="818675" y="3071800"/>
            <a:ext cx="1018200" cy="1018200"/>
            <a:chOff x="1359550" y="3154500"/>
            <a:chExt cx="1018200" cy="1018200"/>
          </a:xfrm>
        </p:grpSpPr>
        <p:sp>
          <p:nvSpPr>
            <p:cNvPr id="340" name="Google Shape;340;p25"/>
            <p:cNvSpPr/>
            <p:nvPr/>
          </p:nvSpPr>
          <p:spPr>
            <a:xfrm>
              <a:off x="1359550" y="31545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5"/>
            <p:cNvSpPr/>
            <p:nvPr/>
          </p:nvSpPr>
          <p:spPr>
            <a:xfrm>
              <a:off x="1409800" y="32047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5"/>
            <p:cNvSpPr/>
            <p:nvPr/>
          </p:nvSpPr>
          <p:spPr>
            <a:xfrm>
              <a:off x="1409800" y="3204750"/>
              <a:ext cx="917700" cy="917700"/>
            </a:xfrm>
            <a:prstGeom prst="pie">
              <a:avLst>
                <a:gd name="adj1" fmla="val 17477094"/>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5"/>
            <p:cNvSpPr/>
            <p:nvPr/>
          </p:nvSpPr>
          <p:spPr>
            <a:xfrm>
              <a:off x="1540600" y="33355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5"/>
          <p:cNvSpPr txBox="1"/>
          <p:nvPr/>
        </p:nvSpPr>
        <p:spPr>
          <a:xfrm>
            <a:off x="797075" y="427781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Men</a:t>
            </a:r>
            <a:endParaRPr sz="1200">
              <a:solidFill>
                <a:schemeClr val="lt1"/>
              </a:solidFill>
              <a:latin typeface="Lato"/>
              <a:ea typeface="Lato"/>
              <a:cs typeface="Lato"/>
              <a:sym typeface="Lato"/>
            </a:endParaRPr>
          </a:p>
        </p:txBody>
      </p:sp>
      <p:sp>
        <p:nvSpPr>
          <p:cNvPr id="345" name="Google Shape;345;p25"/>
          <p:cNvSpPr txBox="1"/>
          <p:nvPr/>
        </p:nvSpPr>
        <p:spPr>
          <a:xfrm>
            <a:off x="9979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95.47%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46" name="Google Shape;346;p25"/>
          <p:cNvSpPr/>
          <p:nvPr/>
        </p:nvSpPr>
        <p:spPr>
          <a:xfrm>
            <a:off x="817050"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867300"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867300" y="1916025"/>
            <a:ext cx="917700" cy="917700"/>
          </a:xfrm>
          <a:prstGeom prst="pie">
            <a:avLst>
              <a:gd name="adj1" fmla="val 14905586"/>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5"/>
          <p:cNvSpPr/>
          <p:nvPr/>
        </p:nvSpPr>
        <p:spPr>
          <a:xfrm>
            <a:off x="998100"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5"/>
          <p:cNvSpPr txBox="1"/>
          <p:nvPr/>
        </p:nvSpPr>
        <p:spPr>
          <a:xfrm>
            <a:off x="998100" y="2219300"/>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4.52%</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51" name="Google Shape;351;p25"/>
          <p:cNvSpPr/>
          <p:nvPr/>
        </p:nvSpPr>
        <p:spPr>
          <a:xfrm>
            <a:off x="2126101" y="1865775"/>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5"/>
          <p:cNvSpPr/>
          <p:nvPr/>
        </p:nvSpPr>
        <p:spPr>
          <a:xfrm>
            <a:off x="2176351" y="1916025"/>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5"/>
          <p:cNvSpPr/>
          <p:nvPr/>
        </p:nvSpPr>
        <p:spPr>
          <a:xfrm>
            <a:off x="2176351" y="1916025"/>
            <a:ext cx="917700" cy="917700"/>
          </a:xfrm>
          <a:prstGeom prst="pie">
            <a:avLst>
              <a:gd name="adj1" fmla="val 15097154"/>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5"/>
          <p:cNvSpPr/>
          <p:nvPr/>
        </p:nvSpPr>
        <p:spPr>
          <a:xfrm>
            <a:off x="2307151" y="2046825"/>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5"/>
          <p:cNvSpPr txBox="1"/>
          <p:nvPr/>
        </p:nvSpPr>
        <p:spPr>
          <a:xfrm>
            <a:off x="2369577" y="2219300"/>
            <a:ext cx="5943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3.97%</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56" name="Google Shape;356;p25"/>
          <p:cNvSpPr/>
          <p:nvPr/>
        </p:nvSpPr>
        <p:spPr>
          <a:xfrm>
            <a:off x="2126859" y="3071800"/>
            <a:ext cx="1018200" cy="1018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5"/>
          <p:cNvSpPr/>
          <p:nvPr/>
        </p:nvSpPr>
        <p:spPr>
          <a:xfrm>
            <a:off x="2177109" y="3122050"/>
            <a:ext cx="917700" cy="9177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5"/>
          <p:cNvSpPr/>
          <p:nvPr/>
        </p:nvSpPr>
        <p:spPr>
          <a:xfrm>
            <a:off x="2177109" y="3122050"/>
            <a:ext cx="917700" cy="917700"/>
          </a:xfrm>
          <a:prstGeom prst="pie">
            <a:avLst>
              <a:gd name="adj1" fmla="val 17338579"/>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5"/>
          <p:cNvSpPr/>
          <p:nvPr/>
        </p:nvSpPr>
        <p:spPr>
          <a:xfrm>
            <a:off x="2307909" y="3252850"/>
            <a:ext cx="656100" cy="656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5"/>
          <p:cNvSpPr txBox="1"/>
          <p:nvPr/>
        </p:nvSpPr>
        <p:spPr>
          <a:xfrm>
            <a:off x="2104500" y="4328065"/>
            <a:ext cx="1061400" cy="43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200">
                <a:solidFill>
                  <a:schemeClr val="lt1"/>
                </a:solidFill>
                <a:latin typeface="Lato"/>
                <a:ea typeface="Lato"/>
                <a:cs typeface="Lato"/>
                <a:sym typeface="Lato"/>
              </a:rPr>
              <a:t>Women</a:t>
            </a:r>
            <a:endParaRPr sz="1200">
              <a:solidFill>
                <a:schemeClr val="lt1"/>
              </a:solidFill>
              <a:latin typeface="Lato"/>
              <a:ea typeface="Lato"/>
              <a:cs typeface="Lato"/>
              <a:sym typeface="Lato"/>
            </a:endParaRPr>
          </a:p>
        </p:txBody>
      </p:sp>
      <p:sp>
        <p:nvSpPr>
          <p:cNvPr id="361" name="Google Shape;361;p25"/>
          <p:cNvSpPr txBox="1"/>
          <p:nvPr/>
        </p:nvSpPr>
        <p:spPr>
          <a:xfrm>
            <a:off x="2307050" y="3425325"/>
            <a:ext cx="656100" cy="270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000" b="1">
                <a:solidFill>
                  <a:schemeClr val="lt1"/>
                </a:solidFill>
                <a:latin typeface="Lato"/>
                <a:ea typeface="Lato"/>
                <a:cs typeface="Lato"/>
                <a:sym typeface="Lato"/>
              </a:rPr>
              <a:t>96.03%</a:t>
            </a:r>
            <a:endParaRPr sz="1000" b="1">
              <a:solidFill>
                <a:schemeClr val="lt1"/>
              </a:solidFill>
              <a:latin typeface="Lato"/>
              <a:ea typeface="Lato"/>
              <a:cs typeface="Lato"/>
              <a:sym typeface="Lato"/>
            </a:endParaRPr>
          </a:p>
          <a:p>
            <a:pPr marL="0" lvl="0" indent="0" algn="ctr" rtl="0">
              <a:spcBef>
                <a:spcPts val="1600"/>
              </a:spcBef>
              <a:spcAft>
                <a:spcPts val="0"/>
              </a:spcAft>
              <a:buNone/>
            </a:pPr>
            <a:endParaRPr b="1">
              <a:solidFill>
                <a:schemeClr val="lt1"/>
              </a:solidFill>
              <a:latin typeface="Lato"/>
              <a:ea typeface="Lato"/>
              <a:cs typeface="Lato"/>
              <a:sym typeface="Lato"/>
            </a:endParaRPr>
          </a:p>
        </p:txBody>
      </p:sp>
      <p:sp>
        <p:nvSpPr>
          <p:cNvPr id="362" name="Google Shape;362;p25"/>
          <p:cNvSpPr txBox="1">
            <a:spLocks noGrp="1"/>
          </p:cNvSpPr>
          <p:nvPr>
            <p:ph type="subTitle" idx="4294967295"/>
          </p:nvPr>
        </p:nvSpPr>
        <p:spPr>
          <a:xfrm>
            <a:off x="3420150" y="21491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1</a:t>
            </a:r>
            <a:endParaRPr sz="1200"/>
          </a:p>
        </p:txBody>
      </p:sp>
      <p:sp>
        <p:nvSpPr>
          <p:cNvPr id="363" name="Google Shape;363;p25"/>
          <p:cNvSpPr txBox="1">
            <a:spLocks noGrp="1"/>
          </p:cNvSpPr>
          <p:nvPr>
            <p:ph type="subTitle" idx="4294967295"/>
          </p:nvPr>
        </p:nvSpPr>
        <p:spPr>
          <a:xfrm>
            <a:off x="3435025" y="3400275"/>
            <a:ext cx="1364400" cy="32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t>Stroke 0</a:t>
            </a:r>
            <a:endParaRPr sz="1200"/>
          </a:p>
        </p:txBody>
      </p:sp>
      <p:sp>
        <p:nvSpPr>
          <p:cNvPr id="364" name="Google Shape;364;p25"/>
          <p:cNvSpPr txBox="1">
            <a:spLocks noGrp="1"/>
          </p:cNvSpPr>
          <p:nvPr>
            <p:ph type="subTitle" idx="4294967295"/>
          </p:nvPr>
        </p:nvSpPr>
        <p:spPr>
          <a:xfrm>
            <a:off x="4572000" y="3720975"/>
            <a:ext cx="3511200" cy="993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500"/>
          </a:p>
          <a:p>
            <a:pPr marL="457200" lvl="0" indent="-323850" algn="l" rtl="0">
              <a:lnSpc>
                <a:spcPct val="100000"/>
              </a:lnSpc>
              <a:spcBef>
                <a:spcPts val="0"/>
              </a:spcBef>
              <a:spcAft>
                <a:spcPts val="0"/>
              </a:spcAft>
              <a:buSzPts val="1500"/>
              <a:buChar char="●"/>
            </a:pPr>
            <a:r>
              <a:rPr lang="en-GB" sz="1500"/>
              <a:t>Men are more prone to strokes than women</a:t>
            </a:r>
            <a:endParaRPr sz="1500"/>
          </a:p>
          <a:p>
            <a:pPr marL="0" lvl="0" indent="0" algn="l" rtl="0">
              <a:lnSpc>
                <a:spcPct val="100000"/>
              </a:lnSpc>
              <a:spcBef>
                <a:spcPts val="0"/>
              </a:spcBef>
              <a:spcAft>
                <a:spcPts val="0"/>
              </a:spcAft>
              <a:buNone/>
            </a:pPr>
            <a:endParaRPr sz="1500"/>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1664</Words>
  <Application>Microsoft Office PowerPoint</Application>
  <PresentationFormat>On-screen Show (16:9)</PresentationFormat>
  <Paragraphs>226</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Montserrat</vt:lpstr>
      <vt:lpstr>Roboto</vt:lpstr>
      <vt:lpstr>Arial</vt:lpstr>
      <vt:lpstr>Lato</vt:lpstr>
      <vt:lpstr>Focus</vt:lpstr>
      <vt:lpstr>SP-IMLA STROKE PREDICTION USING AN INTEGRATED MACHINE LEARNING APPROACH</vt:lpstr>
      <vt:lpstr>INTRODUCTION</vt:lpstr>
      <vt:lpstr>Risk Factors</vt:lpstr>
      <vt:lpstr>MOTIVATION</vt:lpstr>
      <vt:lpstr>Techniques/ Technologies used</vt:lpstr>
      <vt:lpstr>Facilities Required</vt:lpstr>
      <vt:lpstr>Methodology / Planning of Work</vt:lpstr>
      <vt:lpstr>Exploratory Data Analysis</vt:lpstr>
      <vt:lpstr>Gender</vt:lpstr>
      <vt:lpstr>Hypertension</vt:lpstr>
      <vt:lpstr>Heart Disease</vt:lpstr>
      <vt:lpstr>Ever Married</vt:lpstr>
      <vt:lpstr>Residence Type</vt:lpstr>
      <vt:lpstr>Job Type</vt:lpstr>
      <vt:lpstr>Age</vt:lpstr>
      <vt:lpstr>Glucose Levels</vt:lpstr>
      <vt:lpstr>BMI</vt:lpstr>
      <vt:lpstr>Why One-Hot Encode Data in Machine Learning?</vt:lpstr>
      <vt:lpstr>One-hot Encoding</vt:lpstr>
      <vt:lpstr>One-hot Encoding</vt:lpstr>
      <vt:lpstr>One-hot Encoding</vt:lpstr>
      <vt:lpstr>Logistic Regression</vt:lpstr>
      <vt:lpstr>Application : Logistic Regression</vt:lpstr>
      <vt:lpstr>Logistic Regression  Pros  Cons</vt:lpstr>
      <vt:lpstr>Logistic Regression</vt:lpstr>
      <vt:lpstr>Logistic Regression</vt:lpstr>
      <vt:lpstr>Logistic Regression</vt:lpstr>
      <vt:lpstr>Confusion Matrix</vt:lpstr>
      <vt:lpstr>Confusion Matrix</vt:lpstr>
      <vt:lpstr>Confusion Matrix</vt:lpstr>
      <vt:lpstr>K-Means Clusturing</vt:lpstr>
      <vt:lpstr>How it works</vt:lpstr>
      <vt:lpstr>How it works</vt:lpstr>
      <vt:lpstr>K-Means Clustering  Pros  Cons</vt:lpstr>
      <vt:lpstr>Finding “k”</vt:lpstr>
      <vt:lpstr>Elbow Plot (Finding “k”)</vt:lpstr>
      <vt:lpstr>Training the Model</vt:lpstr>
      <vt:lpstr>Classification Report</vt:lpstr>
      <vt:lpstr>Confusion Matrix</vt:lpstr>
      <vt:lpstr>Project timeline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SP-IMLA STROKE PREDICTION USING AN INTEGRATED MACHINE LEARNING APPROACH</dc:title>
  <cp:lastModifiedBy>Mritunjay Mehta [CSE - 2018]</cp:lastModifiedBy>
  <cp:revision>9</cp:revision>
  <dcterms:modified xsi:type="dcterms:W3CDTF">2021-06-16T04:28:39Z</dcterms:modified>
</cp:coreProperties>
</file>